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8" r:id="rId11"/>
    <p:sldId id="269" r:id="rId12"/>
    <p:sldId id="270" r:id="rId13"/>
    <p:sldId id="271" r:id="rId14"/>
    <p:sldId id="267" r:id="rId15"/>
    <p:sldId id="272" r:id="rId16"/>
    <p:sldId id="265" r:id="rId17"/>
    <p:sldId id="266" r:id="rId18"/>
    <p:sldId id="273" r:id="rId19"/>
    <p:sldId id="274" r:id="rId20"/>
    <p:sldId id="275" r:id="rId21"/>
    <p:sldId id="276" r:id="rId22"/>
    <p:sldId id="277" r:id="rId23"/>
    <p:sldId id="278" r:id="rId24"/>
    <p:sldId id="280" r:id="rId25"/>
    <p:sldId id="279" r:id="rId26"/>
    <p:sldId id="281" r:id="rId27"/>
    <p:sldId id="282" r:id="rId28"/>
    <p:sldId id="283" r:id="rId29"/>
    <p:sldId id="284"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5624" autoAdjust="0"/>
  </p:normalViewPr>
  <p:slideViewPr>
    <p:cSldViewPr snapToGrid="0">
      <p:cViewPr varScale="1">
        <p:scale>
          <a:sx n="73" d="100"/>
          <a:sy n="73" d="100"/>
        </p:scale>
        <p:origin x="10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D157E5-6C3D-452D-81E7-F87C0545100C}" type="datetimeFigureOut">
              <a:rPr lang="en-US" smtClean="0"/>
              <a:t>12/15/2022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863D4-7538-4E1A-B826-0F2F1F30F2AF}" type="slidenum">
              <a:rPr lang="en-US" smtClean="0"/>
              <a:t>‹#›</a:t>
            </a:fld>
            <a:endParaRPr lang="en-US"/>
          </a:p>
        </p:txBody>
      </p:sp>
    </p:spTree>
    <p:extLst>
      <p:ext uri="{BB962C8B-B14F-4D97-AF65-F5344CB8AC3E}">
        <p14:creationId xmlns:p14="http://schemas.microsoft.com/office/powerpoint/2010/main" val="4075883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Turing_test"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en.wikipedia.org/wiki/Terry_Winograd"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GPT-1 2018. </a:t>
            </a:r>
            <a:r>
              <a:rPr lang="en-US" dirty="0" err="1"/>
              <a:t>Openai</a:t>
            </a:r>
            <a:r>
              <a:rPr lang="en-US"/>
              <a:t> researchers.</a:t>
            </a:r>
          </a:p>
        </p:txBody>
      </p:sp>
      <p:sp>
        <p:nvSpPr>
          <p:cNvPr id="4" name="Slide Number Placeholder 3"/>
          <p:cNvSpPr>
            <a:spLocks noGrp="1"/>
          </p:cNvSpPr>
          <p:nvPr>
            <p:ph type="sldNum" sz="quarter" idx="5"/>
          </p:nvPr>
        </p:nvSpPr>
        <p:spPr/>
        <p:txBody>
          <a:bodyPr/>
          <a:lstStyle/>
          <a:p>
            <a:fld id="{444863D4-7538-4E1A-B826-0F2F1F30F2AF}" type="slidenum">
              <a:rPr lang="en-US" smtClean="0"/>
              <a:t>1</a:t>
            </a:fld>
            <a:endParaRPr lang="en-US"/>
          </a:p>
        </p:txBody>
      </p:sp>
    </p:spTree>
    <p:extLst>
      <p:ext uri="{BB962C8B-B14F-4D97-AF65-F5344CB8AC3E}">
        <p14:creationId xmlns:p14="http://schemas.microsoft.com/office/powerpoint/2010/main" val="2048040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This is done by adding a positional encoding vector to every input embedding vector.</a:t>
            </a:r>
          </a:p>
          <a:p>
            <a:r>
              <a:rPr lang="en-US" dirty="0"/>
              <a:t>2. One common method of implementing positional encoding is through trigonometric functions.</a:t>
            </a:r>
          </a:p>
          <a:p>
            <a:r>
              <a:rPr lang="en-US" dirty="0"/>
              <a:t>3. This positional encoding is a vector where its element alternates between sine and cosine values</a:t>
            </a:r>
          </a:p>
        </p:txBody>
      </p:sp>
      <p:sp>
        <p:nvSpPr>
          <p:cNvPr id="4" name="Slide Number Placeholder 3"/>
          <p:cNvSpPr>
            <a:spLocks noGrp="1"/>
          </p:cNvSpPr>
          <p:nvPr>
            <p:ph type="sldNum" sz="quarter" idx="5"/>
          </p:nvPr>
        </p:nvSpPr>
        <p:spPr/>
        <p:txBody>
          <a:bodyPr/>
          <a:lstStyle/>
          <a:p>
            <a:fld id="{444863D4-7538-4E1A-B826-0F2F1F30F2AF}" type="slidenum">
              <a:rPr lang="en-US" smtClean="0"/>
              <a:t>12</a:t>
            </a:fld>
            <a:endParaRPr lang="en-US"/>
          </a:p>
        </p:txBody>
      </p:sp>
    </p:spTree>
    <p:extLst>
      <p:ext uri="{BB962C8B-B14F-4D97-AF65-F5344CB8AC3E}">
        <p14:creationId xmlns:p14="http://schemas.microsoft.com/office/powerpoint/2010/main" val="670112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LM predicts these suggestions based on the given token “</a:t>
            </a:r>
            <a:r>
              <a:rPr lang="en-US" dirty="0" err="1"/>
              <a:t>youtube</a:t>
            </a:r>
            <a:r>
              <a:rPr lang="en-US" dirty="0"/>
              <a:t> deep”.</a:t>
            </a:r>
          </a:p>
        </p:txBody>
      </p:sp>
      <p:sp>
        <p:nvSpPr>
          <p:cNvPr id="4" name="Slide Number Placeholder 3"/>
          <p:cNvSpPr>
            <a:spLocks noGrp="1"/>
          </p:cNvSpPr>
          <p:nvPr>
            <p:ph type="sldNum" sz="quarter" idx="5"/>
          </p:nvPr>
        </p:nvSpPr>
        <p:spPr/>
        <p:txBody>
          <a:bodyPr/>
          <a:lstStyle/>
          <a:p>
            <a:fld id="{444863D4-7538-4E1A-B826-0F2F1F30F2AF}" type="slidenum">
              <a:rPr lang="en-US" smtClean="0"/>
              <a:t>14</a:t>
            </a:fld>
            <a:endParaRPr lang="en-US"/>
          </a:p>
        </p:txBody>
      </p:sp>
    </p:spTree>
    <p:extLst>
      <p:ext uri="{BB962C8B-B14F-4D97-AF65-F5344CB8AC3E}">
        <p14:creationId xmlns:p14="http://schemas.microsoft.com/office/powerpoint/2010/main" val="2007858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 talked about GPT eliminates the encoder and directly feeds the input to the decoder’s stack.</a:t>
            </a:r>
          </a:p>
          <a:p>
            <a:r>
              <a:rPr lang="en-US" dirty="0"/>
              <a:t>2. The decoder is a variation of the encoder in terms of architecture. The main difference is that in decoders, instead of using the self-attention that we discussed, we use masked-self-attention.</a:t>
            </a:r>
          </a:p>
          <a:p>
            <a:r>
              <a:rPr lang="en-US" dirty="0"/>
              <a:t>3. Masked self-attention model could only look at words that already appeared in the input sequence for every given word.</a:t>
            </a:r>
          </a:p>
        </p:txBody>
      </p:sp>
      <p:sp>
        <p:nvSpPr>
          <p:cNvPr id="4" name="Slide Number Placeholder 3"/>
          <p:cNvSpPr>
            <a:spLocks noGrp="1"/>
          </p:cNvSpPr>
          <p:nvPr>
            <p:ph type="sldNum" sz="quarter" idx="5"/>
          </p:nvPr>
        </p:nvSpPr>
        <p:spPr/>
        <p:txBody>
          <a:bodyPr/>
          <a:lstStyle/>
          <a:p>
            <a:fld id="{444863D4-7538-4E1A-B826-0F2F1F30F2AF}" type="slidenum">
              <a:rPr lang="en-US" smtClean="0"/>
              <a:t>15</a:t>
            </a:fld>
            <a:endParaRPr lang="en-US"/>
          </a:p>
        </p:txBody>
      </p:sp>
    </p:spTree>
    <p:extLst>
      <p:ext uri="{BB962C8B-B14F-4D97-AF65-F5344CB8AC3E}">
        <p14:creationId xmlns:p14="http://schemas.microsoft.com/office/powerpoint/2010/main" val="2504875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A standard forward LM objective is used to maximize the likelihood.</a:t>
            </a:r>
          </a:p>
          <a:p>
            <a:r>
              <a:rPr lang="en-US" dirty="0"/>
              <a:t>2. The formula of the Likelihood is basically predicting the next word given previous words. </a:t>
            </a:r>
          </a:p>
          <a:p>
            <a:r>
              <a:rPr lang="en-US" dirty="0"/>
              <a:t>They’re basically trying the maximize the probability of choosing the correct next word.</a:t>
            </a:r>
          </a:p>
        </p:txBody>
      </p:sp>
      <p:sp>
        <p:nvSpPr>
          <p:cNvPr id="4" name="Slide Number Placeholder 3"/>
          <p:cNvSpPr>
            <a:spLocks noGrp="1"/>
          </p:cNvSpPr>
          <p:nvPr>
            <p:ph type="sldNum" sz="quarter" idx="5"/>
          </p:nvPr>
        </p:nvSpPr>
        <p:spPr/>
        <p:txBody>
          <a:bodyPr/>
          <a:lstStyle/>
          <a:p>
            <a:fld id="{444863D4-7538-4E1A-B826-0F2F1F30F2AF}" type="slidenum">
              <a:rPr lang="en-US" smtClean="0"/>
              <a:t>16</a:t>
            </a:fld>
            <a:endParaRPr lang="en-US"/>
          </a:p>
        </p:txBody>
      </p:sp>
    </p:spTree>
    <p:extLst>
      <p:ext uri="{BB962C8B-B14F-4D97-AF65-F5344CB8AC3E}">
        <p14:creationId xmlns:p14="http://schemas.microsoft.com/office/powerpoint/2010/main" val="17929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After the training of the model with optimization </a:t>
            </a:r>
            <a:r>
              <a:rPr lang="en-US" sz="1200" b="0" i="1" kern="1200" dirty="0">
                <a:solidFill>
                  <a:schemeClr val="tx1"/>
                </a:solidFill>
                <a:effectLst/>
                <a:latin typeface="+mn-lt"/>
                <a:ea typeface="+mn-ea"/>
                <a:cs typeface="+mn-cs"/>
              </a:rPr>
              <a:t>L</a:t>
            </a:r>
            <a:r>
              <a:rPr lang="en-US" sz="1200" b="0" i="0" kern="1200" baseline="-250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the parameters are now adapted to the supervised target task. </a:t>
            </a:r>
          </a:p>
          <a:p>
            <a:pPr marL="228600" indent="-228600">
              <a:buAutoNum type="arabicPeriod"/>
            </a:pPr>
            <a:r>
              <a:rPr lang="en-US" dirty="0"/>
              <a:t>Formally, we are given a labeled dataset 𝐶, which consists of a sequence of input tokens, 𝑥 1 ,… , 𝑥 𝑚, and a label y.</a:t>
            </a:r>
          </a:p>
          <a:p>
            <a:pPr marL="228600" indent="-228600">
              <a:buAutoNum type="arabicPeriod"/>
            </a:pPr>
            <a:r>
              <a:rPr lang="en-US" dirty="0"/>
              <a:t>The inputs are passed through our pre-trained model to obtain the final transformer block’s activation </a:t>
            </a:r>
            <a:r>
              <a:rPr lang="en-US" dirty="0" err="1"/>
              <a:t>hlm</a:t>
            </a:r>
            <a:r>
              <a:rPr lang="en-US" dirty="0"/>
              <a:t> which is then fed into ad added linear output layer with parameters 𝑊𝑦 to predict y, according to the conditional probability. </a:t>
            </a:r>
          </a:p>
          <a:p>
            <a:pPr marL="228600" indent="-228600">
              <a:buAutoNum type="arabicPeriod"/>
            </a:pPr>
            <a:r>
              <a:rPr lang="en-US" dirty="0"/>
              <a:t>The researchers who proposed including language modeling as an auxiliary objective to this FT improves generalization and accelerates convergence. Specifically, the following objective was proposed to be optimized.</a:t>
            </a:r>
          </a:p>
        </p:txBody>
      </p:sp>
      <p:sp>
        <p:nvSpPr>
          <p:cNvPr id="4" name="Slide Number Placeholder 3"/>
          <p:cNvSpPr>
            <a:spLocks noGrp="1"/>
          </p:cNvSpPr>
          <p:nvPr>
            <p:ph type="sldNum" sz="quarter" idx="5"/>
          </p:nvPr>
        </p:nvSpPr>
        <p:spPr/>
        <p:txBody>
          <a:bodyPr/>
          <a:lstStyle/>
          <a:p>
            <a:fld id="{444863D4-7538-4E1A-B826-0F2F1F30F2AF}" type="slidenum">
              <a:rPr lang="en-US" smtClean="0"/>
              <a:t>17</a:t>
            </a:fld>
            <a:endParaRPr lang="en-US"/>
          </a:p>
        </p:txBody>
      </p:sp>
    </p:spTree>
    <p:extLst>
      <p:ext uri="{BB962C8B-B14F-4D97-AF65-F5344CB8AC3E}">
        <p14:creationId xmlns:p14="http://schemas.microsoft.com/office/powerpoint/2010/main" val="569676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For some tasks, like text classification, we can directly fine-tune the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Certain other tasks, like question answering or textual entailment, have structured inputs such as </a:t>
            </a:r>
            <a:r>
              <a:rPr lang="en-US" sz="1200" b="1" i="0" kern="1200" dirty="0">
                <a:solidFill>
                  <a:schemeClr val="tx1"/>
                </a:solidFill>
                <a:effectLst/>
                <a:latin typeface="+mn-lt"/>
                <a:ea typeface="+mn-ea"/>
                <a:cs typeface="+mn-cs"/>
              </a:rPr>
              <a:t>ordered sentence pairs</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triplets of document, question, and answers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18</a:t>
            </a:fld>
            <a:endParaRPr lang="en-US"/>
          </a:p>
        </p:txBody>
      </p:sp>
    </p:spTree>
    <p:extLst>
      <p:ext uri="{BB962C8B-B14F-4D97-AF65-F5344CB8AC3E}">
        <p14:creationId xmlns:p14="http://schemas.microsoft.com/office/powerpoint/2010/main" val="1067141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Similarity -&gt; </a:t>
            </a:r>
            <a:r>
              <a:rPr lang="en-US" sz="1200" b="0" i="0" kern="1200" dirty="0">
                <a:solidFill>
                  <a:schemeClr val="tx1"/>
                </a:solidFill>
                <a:effectLst/>
                <a:latin typeface="+mn-lt"/>
                <a:ea typeface="+mn-ea"/>
                <a:cs typeface="+mn-cs"/>
              </a:rPr>
              <a:t>Each of these concatenated sequences is processed independently to produce two sequence representations </a:t>
            </a:r>
            <a:r>
              <a:rPr lang="en-US" sz="1200" b="0" i="1" kern="1200" dirty="0" err="1">
                <a:solidFill>
                  <a:schemeClr val="tx1"/>
                </a:solidFill>
                <a:effectLst/>
                <a:latin typeface="+mn-lt"/>
                <a:ea typeface="+mn-ea"/>
                <a:cs typeface="+mn-cs"/>
              </a:rPr>
              <a:t>h</a:t>
            </a:r>
            <a:r>
              <a:rPr lang="en-US" sz="1200" b="0" i="0" kern="1200" baseline="-25000" dirty="0" err="1">
                <a:solidFill>
                  <a:schemeClr val="tx1"/>
                </a:solidFill>
                <a:effectLst/>
                <a:latin typeface="+mn-lt"/>
                <a:ea typeface="+mn-ea"/>
                <a:cs typeface="+mn-cs"/>
              </a:rPr>
              <a:t>l</a:t>
            </a:r>
            <a:r>
              <a:rPr lang="en-US" sz="1200" b="0" i="0" kern="1200" baseline="30000" dirty="0" err="1">
                <a:solidFill>
                  <a:schemeClr val="tx1"/>
                </a:solidFill>
                <a:effectLst/>
                <a:latin typeface="+mn-lt"/>
                <a:ea typeface="+mn-ea"/>
                <a:cs typeface="+mn-cs"/>
              </a:rPr>
              <a:t>m</a:t>
            </a:r>
            <a:r>
              <a:rPr lang="en-US" sz="1200" b="0" i="0" kern="1200" dirty="0">
                <a:solidFill>
                  <a:schemeClr val="tx1"/>
                </a:solidFill>
                <a:effectLst/>
                <a:latin typeface="+mn-lt"/>
                <a:ea typeface="+mn-ea"/>
                <a:cs typeface="+mn-cs"/>
              </a:rPr>
              <a:t> which are then element-wise added before feeding to the linear output layer.</a:t>
            </a: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19</a:t>
            </a:fld>
            <a:endParaRPr lang="en-US"/>
          </a:p>
        </p:txBody>
      </p:sp>
    </p:spTree>
    <p:extLst>
      <p:ext uri="{BB962C8B-B14F-4D97-AF65-F5344CB8AC3E}">
        <p14:creationId xmlns:p14="http://schemas.microsoft.com/office/powerpoint/2010/main" val="26917474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 is also known as textual entailment.</a:t>
            </a:r>
          </a:p>
          <a:p>
            <a:pPr marL="228600" indent="-228600">
              <a:buAutoNum type="arabicPeriod"/>
            </a:pPr>
            <a:r>
              <a:rPr lang="en-US" dirty="0"/>
              <a:t>Proposed Method significantly outperforms the baselines on four of the five datasets.</a:t>
            </a:r>
          </a:p>
          <a:p>
            <a:pPr marL="228600" indent="-228600">
              <a:buAutoNum type="arabicPeriod"/>
            </a:pPr>
            <a:r>
              <a:rPr lang="en-US" dirty="0"/>
              <a:t>This demonstrates the models’ ability to better reason over multiple sentences and handle aspects of linguistic ambiguity.</a:t>
            </a:r>
          </a:p>
          <a:p>
            <a:pPr marL="228600" indent="-228600">
              <a:buAutoNum type="arabicPeriod"/>
            </a:pPr>
            <a:r>
              <a:rPr lang="en-US" dirty="0"/>
              <a:t>Authors mentioned that the last dataset being below 61.7 as their model will benefit multi-task training as well but not have explored this currently.</a:t>
            </a:r>
          </a:p>
        </p:txBody>
      </p:sp>
      <p:sp>
        <p:nvSpPr>
          <p:cNvPr id="4" name="Slide Number Placeholder 3"/>
          <p:cNvSpPr>
            <a:spLocks noGrp="1"/>
          </p:cNvSpPr>
          <p:nvPr>
            <p:ph type="sldNum" sz="quarter" idx="5"/>
          </p:nvPr>
        </p:nvSpPr>
        <p:spPr/>
        <p:txBody>
          <a:bodyPr/>
          <a:lstStyle/>
          <a:p>
            <a:fld id="{444863D4-7538-4E1A-B826-0F2F1F30F2AF}" type="slidenum">
              <a:rPr lang="en-US" smtClean="0"/>
              <a:t>23</a:t>
            </a:fld>
            <a:endParaRPr lang="en-US"/>
          </a:p>
        </p:txBody>
      </p:sp>
    </p:spTree>
    <p:extLst>
      <p:ext uri="{BB962C8B-B14F-4D97-AF65-F5344CB8AC3E}">
        <p14:creationId xmlns:p14="http://schemas.microsoft.com/office/powerpoint/2010/main" val="2182224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25</a:t>
            </a:fld>
            <a:endParaRPr lang="en-US"/>
          </a:p>
        </p:txBody>
      </p:sp>
    </p:spTree>
    <p:extLst>
      <p:ext uri="{BB962C8B-B14F-4D97-AF65-F5344CB8AC3E}">
        <p14:creationId xmlns:p14="http://schemas.microsoft.com/office/powerpoint/2010/main" val="18990854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In overall, the proposed approach achieves new state-of-the-art results in 9 out of 12 datasets. Also works well across datasets of different sizes.</a:t>
            </a:r>
          </a:p>
        </p:txBody>
      </p:sp>
      <p:sp>
        <p:nvSpPr>
          <p:cNvPr id="4" name="Slide Number Placeholder 3"/>
          <p:cNvSpPr>
            <a:spLocks noGrp="1"/>
          </p:cNvSpPr>
          <p:nvPr>
            <p:ph type="sldNum" sz="quarter" idx="5"/>
          </p:nvPr>
        </p:nvSpPr>
        <p:spPr/>
        <p:txBody>
          <a:bodyPr/>
          <a:lstStyle/>
          <a:p>
            <a:fld id="{444863D4-7538-4E1A-B826-0F2F1F30F2AF}" type="slidenum">
              <a:rPr lang="en-US" smtClean="0"/>
              <a:t>26</a:t>
            </a:fld>
            <a:endParaRPr lang="en-US"/>
          </a:p>
        </p:txBody>
      </p:sp>
    </p:spTree>
    <p:extLst>
      <p:ext uri="{BB962C8B-B14F-4D97-AF65-F5344CB8AC3E}">
        <p14:creationId xmlns:p14="http://schemas.microsoft.com/office/powerpoint/2010/main" val="1791567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This actually restricts their applicability in many domains that suffer from the amount of annotated (unlabeled) data.	</a:t>
            </a:r>
          </a:p>
        </p:txBody>
      </p:sp>
      <p:sp>
        <p:nvSpPr>
          <p:cNvPr id="4" name="Slide Number Placeholder 3"/>
          <p:cNvSpPr>
            <a:spLocks noGrp="1"/>
          </p:cNvSpPr>
          <p:nvPr>
            <p:ph type="sldNum" sz="quarter" idx="5"/>
          </p:nvPr>
        </p:nvSpPr>
        <p:spPr/>
        <p:txBody>
          <a:bodyPr/>
          <a:lstStyle/>
          <a:p>
            <a:fld id="{444863D4-7538-4E1A-B826-0F2F1F30F2AF}" type="slidenum">
              <a:rPr lang="en-US" smtClean="0"/>
              <a:t>2</a:t>
            </a:fld>
            <a:endParaRPr lang="en-US"/>
          </a:p>
        </p:txBody>
      </p:sp>
    </p:spTree>
    <p:extLst>
      <p:ext uri="{BB962C8B-B14F-4D97-AF65-F5344CB8AC3E}">
        <p14:creationId xmlns:p14="http://schemas.microsoft.com/office/powerpoint/2010/main" val="29334501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 behavior: in zero-shot, no demonstration is allowed, and as a result, the model is directly given a natural language instruction for the task.</a:t>
            </a:r>
          </a:p>
          <a:p>
            <a:r>
              <a:rPr lang="en-US" dirty="0"/>
              <a:t>Winograd </a:t>
            </a:r>
            <a:r>
              <a:rPr lang="en-US" dirty="0" err="1"/>
              <a:t>schema:</a:t>
            </a:r>
            <a:r>
              <a:rPr lang="en-US" sz="1200" b="0" i="0" kern="1200" dirty="0" err="1">
                <a:solidFill>
                  <a:schemeClr val="tx1"/>
                </a:solidFill>
                <a:effectLst/>
                <a:latin typeface="+mn-lt"/>
                <a:ea typeface="+mn-ea"/>
                <a:cs typeface="+mn-cs"/>
              </a:rPr>
              <a:t>Designed</a:t>
            </a:r>
            <a:r>
              <a:rPr lang="en-US" sz="1200" b="0" i="0" kern="1200" dirty="0">
                <a:solidFill>
                  <a:schemeClr val="tx1"/>
                </a:solidFill>
                <a:effectLst/>
                <a:latin typeface="+mn-lt"/>
                <a:ea typeface="+mn-ea"/>
                <a:cs typeface="+mn-cs"/>
              </a:rPr>
              <a:t> to be an improvement on the </a:t>
            </a:r>
            <a:r>
              <a:rPr lang="en-US" sz="1200" b="0" i="0" u="none" strike="noStrike" kern="1200" dirty="0">
                <a:solidFill>
                  <a:schemeClr val="tx1"/>
                </a:solidFill>
                <a:effectLst/>
                <a:latin typeface="+mn-lt"/>
                <a:ea typeface="+mn-ea"/>
                <a:cs typeface="+mn-cs"/>
                <a:hlinkClick r:id="rId3" tooltip="Turing test"/>
              </a:rPr>
              <a:t>Turing test</a:t>
            </a:r>
            <a:r>
              <a:rPr lang="en-US" sz="1200" b="0" i="0" kern="1200" dirty="0">
                <a:solidFill>
                  <a:schemeClr val="tx1"/>
                </a:solidFill>
                <a:effectLst/>
                <a:latin typeface="+mn-lt"/>
                <a:ea typeface="+mn-ea"/>
                <a:cs typeface="+mn-cs"/>
              </a:rPr>
              <a:t>, it is a multiple-choice test that employs questions of a very specific structure: they are instances of what are called Winograd schemas, named after </a:t>
            </a:r>
            <a:r>
              <a:rPr lang="en-US" sz="1200" b="0" i="0" u="sng" kern="1200" dirty="0">
                <a:solidFill>
                  <a:schemeClr val="tx1"/>
                </a:solidFill>
                <a:effectLst/>
                <a:latin typeface="+mn-lt"/>
                <a:ea typeface="+mn-ea"/>
                <a:cs typeface="+mn-cs"/>
                <a:hlinkClick r:id="rId4"/>
              </a:rPr>
              <a:t>Terry Winograd</a:t>
            </a: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28</a:t>
            </a:fld>
            <a:endParaRPr lang="en-US"/>
          </a:p>
        </p:txBody>
      </p:sp>
    </p:spTree>
    <p:extLst>
      <p:ext uri="{BB962C8B-B14F-4D97-AF65-F5344CB8AC3E}">
        <p14:creationId xmlns:p14="http://schemas.microsoft.com/office/powerpoint/2010/main" val="1182348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shows that generative pretraining supports the learning of a wide variety of task-relevant functionality.</a:t>
            </a:r>
          </a:p>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29</a:t>
            </a:fld>
            <a:endParaRPr lang="en-US"/>
          </a:p>
        </p:txBody>
      </p:sp>
    </p:spTree>
    <p:extLst>
      <p:ext uri="{BB962C8B-B14F-4D97-AF65-F5344CB8AC3E}">
        <p14:creationId xmlns:p14="http://schemas.microsoft.com/office/powerpoint/2010/main" val="563006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An </a:t>
            </a:r>
            <a:r>
              <a:rPr lang="en-US" sz="1200" b="1" i="0" kern="1200" dirty="0">
                <a:solidFill>
                  <a:schemeClr val="tx1"/>
                </a:solidFill>
                <a:effectLst/>
                <a:latin typeface="+mn-lt"/>
                <a:ea typeface="+mn-ea"/>
                <a:cs typeface="+mn-cs"/>
              </a:rPr>
              <a:t>ablation study</a:t>
            </a:r>
            <a:r>
              <a:rPr lang="en-US" sz="1200" b="0" i="0" kern="1200" dirty="0">
                <a:solidFill>
                  <a:schemeClr val="tx1"/>
                </a:solidFill>
                <a:effectLst/>
                <a:latin typeface="+mn-lt"/>
                <a:ea typeface="+mn-ea"/>
                <a:cs typeface="+mn-cs"/>
              </a:rPr>
              <a:t> investigates the performance of an AI system by removing certain components to understand the contribution of the component to the overall system.</a:t>
            </a:r>
          </a:p>
          <a:p>
            <a:pPr marL="228600" indent="-228600">
              <a:buAutoNum type="arabicPeriod"/>
            </a:pPr>
            <a:r>
              <a:rPr lang="en-US" sz="1200" b="0" i="0" kern="1200" dirty="0">
                <a:solidFill>
                  <a:schemeClr val="tx1"/>
                </a:solidFill>
                <a:effectLst/>
                <a:latin typeface="+mn-lt"/>
                <a:ea typeface="+mn-ea"/>
                <a:cs typeface="+mn-cs"/>
              </a:rPr>
              <a:t>Observed that auxiliary objective helps on the NLI tasks and QQP (</a:t>
            </a:r>
            <a:r>
              <a:rPr lang="en-US" sz="1200" b="0" i="0" kern="1200" dirty="0" err="1">
                <a:solidFill>
                  <a:schemeClr val="tx1"/>
                </a:solidFill>
                <a:effectLst/>
                <a:latin typeface="+mn-lt"/>
                <a:ea typeface="+mn-ea"/>
                <a:cs typeface="+mn-cs"/>
              </a:rPr>
              <a:t>quora</a:t>
            </a:r>
            <a:r>
              <a:rPr lang="en-US" sz="1200" b="0" i="0" kern="1200" dirty="0">
                <a:solidFill>
                  <a:schemeClr val="tx1"/>
                </a:solidFill>
                <a:effectLst/>
                <a:latin typeface="+mn-lt"/>
                <a:ea typeface="+mn-ea"/>
                <a:cs typeface="+mn-cs"/>
              </a:rPr>
              <a:t> question pairs). Larger datasets benefit from the auxiliary objective, </a:t>
            </a:r>
            <a:r>
              <a:rPr lang="en-US" sz="1200" b="0" i="0" kern="1200" dirty="0" err="1">
                <a:solidFill>
                  <a:schemeClr val="tx1"/>
                </a:solidFill>
                <a:effectLst/>
                <a:latin typeface="+mn-lt"/>
                <a:ea typeface="+mn-ea"/>
                <a:cs typeface="+mn-cs"/>
              </a:rPr>
              <a:t>smallers</a:t>
            </a:r>
            <a:r>
              <a:rPr lang="en-US" sz="1200" b="0" i="0" kern="1200" dirty="0">
                <a:solidFill>
                  <a:schemeClr val="tx1"/>
                </a:solidFill>
                <a:effectLst/>
                <a:latin typeface="+mn-lt"/>
                <a:ea typeface="+mn-ea"/>
                <a:cs typeface="+mn-cs"/>
              </a:rPr>
              <a:t> are not.</a:t>
            </a:r>
          </a:p>
          <a:p>
            <a:pPr marL="228600" indent="-228600">
              <a:buAutoNum type="arabicPeriod"/>
            </a:pPr>
            <a:r>
              <a:rPr lang="en-US" sz="1200" b="0" i="0" kern="1200" dirty="0">
                <a:solidFill>
                  <a:schemeClr val="tx1"/>
                </a:solidFill>
                <a:effectLst/>
                <a:latin typeface="+mn-lt"/>
                <a:ea typeface="+mn-ea"/>
                <a:cs typeface="+mn-cs"/>
              </a:rPr>
              <a:t>They observe a 5.6 average score drop when using the LSTM instead of the transformer. The LSTM only outperforms the Transformer on one dataset MRPC.</a:t>
            </a:r>
          </a:p>
          <a:p>
            <a:pPr marL="228600" indent="-228600">
              <a:buAutoNum type="arabicPeriod"/>
            </a:pPr>
            <a:r>
              <a:rPr lang="en-US" sz="1200" b="0" i="0" kern="1200" dirty="0">
                <a:solidFill>
                  <a:schemeClr val="tx1"/>
                </a:solidFill>
                <a:effectLst/>
                <a:latin typeface="+mn-lt"/>
                <a:ea typeface="+mn-ea"/>
                <a:cs typeface="+mn-cs"/>
              </a:rPr>
              <a:t>They observe that the lack of pre-training decreases performance across all the tasks, compared to the full model, performance 14.8% decreases.</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30</a:t>
            </a:fld>
            <a:endParaRPr lang="en-US"/>
          </a:p>
        </p:txBody>
      </p:sp>
    </p:spTree>
    <p:extLst>
      <p:ext uri="{BB962C8B-B14F-4D97-AF65-F5344CB8AC3E}">
        <p14:creationId xmlns:p14="http://schemas.microsoft.com/office/powerpoint/2010/main" val="1355976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The paper assumes access to a large corpus of unlabeled text and several datasets with manually annotated training examples (the target tasks). The unlabeled corpus and the annotated datasets need not be in the same domain.</a:t>
            </a:r>
          </a:p>
          <a:p>
            <a:pPr marL="228600" indent="-228600">
              <a:buAutoNum type="arabicPeriod"/>
            </a:pPr>
            <a:r>
              <a:rPr lang="en-US" sz="1200" b="0" i="0" kern="1200" dirty="0">
                <a:solidFill>
                  <a:schemeClr val="tx1"/>
                </a:solidFill>
                <a:effectLst/>
                <a:latin typeface="+mn-lt"/>
                <a:ea typeface="+mn-ea"/>
                <a:cs typeface="+mn-cs"/>
              </a:rPr>
              <a:t>Transformers work better than LSTMs because they can capture long-term dependencies well. It’s also faster in training.</a:t>
            </a:r>
          </a:p>
          <a:p>
            <a:pPr marL="228600" indent="-228600">
              <a:buAutoNum type="arabicPeriod"/>
            </a:pPr>
            <a:r>
              <a:rPr lang="en-US" sz="1200" b="0" i="0" kern="1200" dirty="0">
                <a:solidFill>
                  <a:schemeClr val="tx1"/>
                </a:solidFill>
                <a:effectLst/>
                <a:latin typeface="+mn-lt"/>
                <a:ea typeface="+mn-ea"/>
                <a:cs typeface="+mn-cs"/>
              </a:rPr>
              <a:t>Furthermore, during the transfer, task-specific input adaptations are used which process the structured text input as a single contiguous sequence of tokens.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3</a:t>
            </a:fld>
            <a:endParaRPr lang="en-US"/>
          </a:p>
        </p:txBody>
      </p:sp>
    </p:spTree>
    <p:extLst>
      <p:ext uri="{BB962C8B-B14F-4D97-AF65-F5344CB8AC3E}">
        <p14:creationId xmlns:p14="http://schemas.microsoft.com/office/powerpoint/2010/main" val="61481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Before we get to dive into the GPT Framework, I will give brief information about transformers and self-attention.</a:t>
            </a:r>
          </a:p>
          <a:p>
            <a:pPr marL="228600" indent="-228600">
              <a:buAutoNum type="arabicPeriod"/>
            </a:pPr>
            <a:r>
              <a:rPr lang="en-US" sz="1200" b="0" i="0" kern="1200" dirty="0">
                <a:solidFill>
                  <a:schemeClr val="tx1"/>
                </a:solidFill>
                <a:effectLst/>
                <a:latin typeface="+mn-lt"/>
                <a:ea typeface="+mn-ea"/>
                <a:cs typeface="+mn-cs"/>
              </a:rPr>
              <a:t>The transformer uses an encoder-decoder architecture. The encoder extracts features from an input sentence, and the decoder uses the features to produce an output sentence (translation).</a:t>
            </a:r>
          </a:p>
          <a:p>
            <a:pPr marL="228600" indent="-228600">
              <a:buAutoNum type="arabicPeriod"/>
            </a:pPr>
            <a:r>
              <a:rPr lang="en-US" sz="1200" b="0" i="0" kern="1200" dirty="0">
                <a:solidFill>
                  <a:schemeClr val="tx1"/>
                </a:solidFill>
                <a:effectLst/>
                <a:latin typeface="+mn-lt"/>
                <a:ea typeface="+mn-ea"/>
                <a:cs typeface="+mn-cs"/>
              </a:rPr>
              <a:t>The encoder in the transformer consists of multiple encoder blocks. An input sentence goes through the encoder blocks, and the output of the last encoder block becomes the input features to the decoder.</a:t>
            </a:r>
          </a:p>
          <a:p>
            <a:pPr marL="228600" indent="-228600">
              <a:buAutoNum type="arabicPeriod"/>
            </a:pPr>
            <a:r>
              <a:rPr lang="en-US" sz="1200" b="0" i="0" kern="1200" dirty="0">
                <a:solidFill>
                  <a:schemeClr val="tx1"/>
                </a:solidFill>
                <a:effectLst/>
                <a:latin typeface="+mn-lt"/>
                <a:ea typeface="+mn-ea"/>
                <a:cs typeface="+mn-cs"/>
              </a:rPr>
              <a:t>The decoder also consists of multiple decoder blocks.</a:t>
            </a:r>
          </a:p>
          <a:p>
            <a:pPr marL="228600" indent="-228600">
              <a:buAutoNum type="arabicPeriod"/>
            </a:pPr>
            <a:r>
              <a:rPr lang="en-US" sz="1200" b="0" i="0" kern="1200" dirty="0">
                <a:solidFill>
                  <a:schemeClr val="tx1"/>
                </a:solidFill>
                <a:effectLst/>
                <a:latin typeface="+mn-lt"/>
                <a:ea typeface="+mn-ea"/>
                <a:cs typeface="+mn-cs"/>
              </a:rPr>
              <a:t>Each decoder block receives the features from the encoder. </a:t>
            </a:r>
            <a:endParaRPr lang="en-US" dirty="0"/>
          </a:p>
          <a:p>
            <a:pPr marL="228600" indent="-228600">
              <a:buAutoNum type="arabicPeriod"/>
            </a:pPr>
            <a:endParaRPr lang="en-US" dirty="0"/>
          </a:p>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4</a:t>
            </a:fld>
            <a:endParaRPr lang="en-US"/>
          </a:p>
        </p:txBody>
      </p:sp>
    </p:spTree>
    <p:extLst>
      <p:ext uri="{BB962C8B-B14F-4D97-AF65-F5344CB8AC3E}">
        <p14:creationId xmlns:p14="http://schemas.microsoft.com/office/powerpoint/2010/main" val="47237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b="0" i="0" kern="1200" dirty="0">
                <a:solidFill>
                  <a:schemeClr val="tx1"/>
                </a:solidFill>
                <a:effectLst/>
                <a:latin typeface="+mn-lt"/>
                <a:ea typeface="+mn-ea"/>
                <a:cs typeface="+mn-cs"/>
              </a:rPr>
              <a:t>The encoder block uses the </a:t>
            </a:r>
            <a:r>
              <a:rPr lang="en-US" sz="1200" b="1" i="0" kern="1200" dirty="0">
                <a:solidFill>
                  <a:schemeClr val="tx1"/>
                </a:solidFill>
                <a:effectLst/>
                <a:latin typeface="+mn-lt"/>
                <a:ea typeface="+mn-ea"/>
                <a:cs typeface="+mn-cs"/>
              </a:rPr>
              <a:t>self-attention mechanism</a:t>
            </a:r>
            <a:r>
              <a:rPr lang="en-US" sz="1200" b="0" i="0" kern="1200" dirty="0">
                <a:solidFill>
                  <a:schemeClr val="tx1"/>
                </a:solidFill>
                <a:effectLst/>
                <a:latin typeface="+mn-lt"/>
                <a:ea typeface="+mn-ea"/>
                <a:cs typeface="+mn-cs"/>
              </a:rPr>
              <a:t> to enrich each token (embedding vector) with contextual information from the whole sentence.</a:t>
            </a:r>
          </a:p>
          <a:p>
            <a:pPr marL="228600" indent="-228600">
              <a:buAutoNum type="arabicPeriod"/>
            </a:pPr>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position-wise feed-forward network</a:t>
            </a:r>
            <a:r>
              <a:rPr lang="en-US" sz="1200" b="0" i="0" kern="1200" dirty="0">
                <a:solidFill>
                  <a:schemeClr val="tx1"/>
                </a:solidFill>
                <a:effectLst/>
                <a:latin typeface="+mn-lt"/>
                <a:ea typeface="+mn-ea"/>
                <a:cs typeface="+mn-cs"/>
              </a:rPr>
              <a:t> (FFN) has a linear layer, </a:t>
            </a:r>
            <a:r>
              <a:rPr lang="en-US" sz="1200" b="0" i="0" kern="1200" dirty="0" err="1">
                <a:solidFill>
                  <a:schemeClr val="tx1"/>
                </a:solidFill>
                <a:effectLst/>
                <a:latin typeface="+mn-lt"/>
                <a:ea typeface="+mn-ea"/>
                <a:cs typeface="+mn-cs"/>
              </a:rPr>
              <a:t>ReLU</a:t>
            </a:r>
            <a:r>
              <a:rPr lang="en-US" sz="1200" b="0" i="0" kern="1200" dirty="0">
                <a:solidFill>
                  <a:schemeClr val="tx1"/>
                </a:solidFill>
                <a:effectLst/>
                <a:latin typeface="+mn-lt"/>
                <a:ea typeface="+mn-ea"/>
                <a:cs typeface="+mn-cs"/>
              </a:rPr>
              <a:t>, and another linear layer, which process each embedding vector independently with identical weights.</a:t>
            </a:r>
          </a:p>
          <a:p>
            <a:pPr marL="228600" indent="-228600">
              <a:buAutoNum type="arabicPeriod"/>
            </a:pPr>
            <a:r>
              <a:rPr lang="en-US" sz="1200" b="0" i="0" kern="1200" dirty="0">
                <a:solidFill>
                  <a:schemeClr val="tx1"/>
                </a:solidFill>
                <a:effectLst/>
                <a:latin typeface="+mn-lt"/>
                <a:ea typeface="+mn-ea"/>
                <a:cs typeface="+mn-cs"/>
              </a:rPr>
              <a:t>The encoder-decoder attention is another multi-head attention that calculates the attention values between the features (embeddings) from the input sentence and the features from the output (yet partial) sentence.</a:t>
            </a: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5</a:t>
            </a:fld>
            <a:endParaRPr lang="en-US"/>
          </a:p>
        </p:txBody>
      </p:sp>
    </p:spTree>
    <p:extLst>
      <p:ext uri="{BB962C8B-B14F-4D97-AF65-F5344CB8AC3E}">
        <p14:creationId xmlns:p14="http://schemas.microsoft.com/office/powerpoint/2010/main" val="683824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First step is preparing inputs</a:t>
            </a:r>
          </a:p>
          <a:p>
            <a:pPr marL="228600" indent="-228600">
              <a:buAutoNum type="arabicPeriod"/>
            </a:pPr>
            <a:r>
              <a:rPr lang="en-US" dirty="0"/>
              <a:t>Second step is initializing key, query and value weights with random distribution.</a:t>
            </a:r>
          </a:p>
          <a:p>
            <a:pPr marL="228600" indent="-228600">
              <a:buAutoNum type="arabicPeriod"/>
            </a:pPr>
            <a:r>
              <a:rPr lang="en-US" dirty="0"/>
              <a:t>Third step is deriving key, query and value representations for all the inputs by basically doing vector multiplication.</a:t>
            </a:r>
          </a:p>
          <a:p>
            <a:pPr marL="228600" indent="-228600">
              <a:buAutoNum type="arabicPeriod"/>
            </a:pPr>
            <a:r>
              <a:rPr lang="en-US" dirty="0"/>
              <a:t>Obtaining attention scores by taking a dot product between individual input’s query with all keys.</a:t>
            </a:r>
          </a:p>
          <a:p>
            <a:pPr marL="228600" indent="-228600">
              <a:buAutoNum type="arabicPeriod"/>
            </a:pPr>
            <a:r>
              <a:rPr lang="en-US" dirty="0"/>
              <a:t>Calculating </a:t>
            </a:r>
            <a:r>
              <a:rPr lang="en-US" dirty="0" err="1"/>
              <a:t>softmax</a:t>
            </a:r>
            <a:endParaRPr lang="en-US" dirty="0"/>
          </a:p>
          <a:p>
            <a:pPr marL="228600" indent="-228600">
              <a:buAutoNum type="arabicPeriod"/>
            </a:pPr>
            <a:r>
              <a:rPr lang="en-US" dirty="0"/>
              <a:t>Multiplying scores with values.</a:t>
            </a:r>
          </a:p>
          <a:p>
            <a:pPr marL="228600" indent="-228600">
              <a:buAutoNum type="arabicPeriod"/>
            </a:pPr>
            <a:r>
              <a:rPr lang="en-US" sz="1200" b="1" i="0" kern="1200" dirty="0">
                <a:solidFill>
                  <a:schemeClr val="tx1"/>
                </a:solidFill>
                <a:effectLst/>
                <a:latin typeface="+mn-lt"/>
                <a:ea typeface="+mn-ea"/>
                <a:cs typeface="+mn-cs"/>
              </a:rPr>
              <a:t> Sum weighted values to get Output for each input.</a:t>
            </a:r>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7</a:t>
            </a:fld>
            <a:endParaRPr lang="en-US"/>
          </a:p>
        </p:txBody>
      </p:sp>
    </p:spTree>
    <p:extLst>
      <p:ext uri="{BB962C8B-B14F-4D97-AF65-F5344CB8AC3E}">
        <p14:creationId xmlns:p14="http://schemas.microsoft.com/office/powerpoint/2010/main" val="381361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8</a:t>
            </a:fld>
            <a:endParaRPr lang="en-US"/>
          </a:p>
        </p:txBody>
      </p:sp>
    </p:spTree>
    <p:extLst>
      <p:ext uri="{BB962C8B-B14F-4D97-AF65-F5344CB8AC3E}">
        <p14:creationId xmlns:p14="http://schemas.microsoft.com/office/powerpoint/2010/main" val="2495487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44863D4-7538-4E1A-B826-0F2F1F30F2AF}" type="slidenum">
              <a:rPr lang="en-US" smtClean="0"/>
              <a:t>9</a:t>
            </a:fld>
            <a:endParaRPr lang="en-US"/>
          </a:p>
        </p:txBody>
      </p:sp>
    </p:spTree>
    <p:extLst>
      <p:ext uri="{BB962C8B-B14F-4D97-AF65-F5344CB8AC3E}">
        <p14:creationId xmlns:p14="http://schemas.microsoft.com/office/powerpoint/2010/main" val="3154201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As we can see from this diagram, an input word is first converted into a one-hot vector.</a:t>
            </a:r>
          </a:p>
          <a:p>
            <a:pPr marL="228600" indent="-228600">
              <a:buAutoNum type="arabicPeriod"/>
            </a:pPr>
            <a:r>
              <a:rPr lang="en-US" dirty="0"/>
              <a:t>This one hot vector is then fed into a single hidden layer. This hidden layer contains linear neurons, and its parameters will eventually become the parameters we would like to use to generate word embeddings.</a:t>
            </a:r>
          </a:p>
          <a:p>
            <a:pPr marL="228600" indent="-228600">
              <a:buAutoNum type="arabicPeriod"/>
            </a:pPr>
            <a:r>
              <a:rPr lang="en-US" dirty="0"/>
              <a:t>then feed the output of this hidden layer to the output </a:t>
            </a:r>
            <a:r>
              <a:rPr lang="en-US" dirty="0" err="1"/>
              <a:t>softmax</a:t>
            </a:r>
            <a:r>
              <a:rPr lang="en-US" dirty="0"/>
              <a:t> classifier.</a:t>
            </a:r>
          </a:p>
          <a:p>
            <a:pPr marL="228600" indent="-228600">
              <a:buAutoNum type="arabicPeriod"/>
            </a:pPr>
            <a:r>
              <a:rPr lang="en-US" dirty="0"/>
              <a:t>Then, we would use back propagation to train the parameters in one back pass for each particular set of input word and neighbors.</a:t>
            </a:r>
          </a:p>
          <a:p>
            <a:pPr marL="228600" indent="-228600">
              <a:buAutoNum type="arabicPeriod"/>
            </a:pPr>
            <a:endParaRPr lang="en-US" dirty="0"/>
          </a:p>
          <a:p>
            <a:r>
              <a:rPr lang="en-US" dirty="0"/>
              <a:t>2. </a:t>
            </a:r>
          </a:p>
        </p:txBody>
      </p:sp>
      <p:sp>
        <p:nvSpPr>
          <p:cNvPr id="4" name="Slide Number Placeholder 3"/>
          <p:cNvSpPr>
            <a:spLocks noGrp="1"/>
          </p:cNvSpPr>
          <p:nvPr>
            <p:ph type="sldNum" sz="quarter" idx="5"/>
          </p:nvPr>
        </p:nvSpPr>
        <p:spPr/>
        <p:txBody>
          <a:bodyPr/>
          <a:lstStyle/>
          <a:p>
            <a:fld id="{444863D4-7538-4E1A-B826-0F2F1F30F2AF}" type="slidenum">
              <a:rPr lang="en-US" smtClean="0"/>
              <a:t>10</a:t>
            </a:fld>
            <a:endParaRPr lang="en-US"/>
          </a:p>
        </p:txBody>
      </p:sp>
    </p:spTree>
    <p:extLst>
      <p:ext uri="{BB962C8B-B14F-4D97-AF65-F5344CB8AC3E}">
        <p14:creationId xmlns:p14="http://schemas.microsoft.com/office/powerpoint/2010/main" val="2761977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8842CF-D1DC-4D17-8454-02CBED49B2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3976D1-0E7F-4149-BA02-A791E72DF6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BCD920-C821-4479-91BE-4B9EA93DCBC5}"/>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218B6F33-DB69-47CE-8B2C-CEFBA4E2B5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B56DD-3972-4508-B924-D5DBF8B3F999}"/>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788943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D16F-3B67-4BE3-9B0D-26D8A6CCCC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57DDAE-00FA-4230-8B34-3B35517A3E8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CD0E60-7328-4A54-9C45-4E6B23DE33CF}"/>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EE7B5DC2-C9A4-473A-A650-FBCBE778D6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F5276-56D4-44D3-9BB6-BCD28DE70ED8}"/>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446910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7478AD-3EA9-47FB-B2CC-99EF72DF4B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5699F6-F812-4A1A-B2C3-59C02666535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EAFDA7-6518-4190-8A6F-94832052DACF}"/>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BF09C8C5-DAF3-40F0-844F-DC560A2FC8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7962E4-0D5C-48E3-B2C6-ADFECB9107C0}"/>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228868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67CE-2594-4FC2-A02B-50A2C00E120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D63302-2BC2-40DE-85BD-F01AB62E17D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40391-FCBC-404C-B2D0-ACBD757CD21B}"/>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E95B38B8-8A13-4BCB-BC86-CB5AE1BFD6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9D1E2-4332-484B-A33E-2DD88DFD3D4E}"/>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0917227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EF73-7A35-46D9-8D91-591808DFD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CC3CD9-0571-4A95-9F07-31810996E4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06C087-574E-4248-8D4C-C70D63775AE2}"/>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14939097-259D-4846-85FD-4C56E0B942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B037C-075F-4A9D-AE61-99494B8D9D57}"/>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8993009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FDDF7-CA06-42DA-9A80-41ED262E07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3B8F8B-6BEC-4E65-80A3-6DF42D85C24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120C7A-0AAF-4696-8469-F992534B31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2A1D10-8679-41C0-980B-E3248EE92C6B}"/>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6" name="Footer Placeholder 5">
            <a:extLst>
              <a:ext uri="{FF2B5EF4-FFF2-40B4-BE49-F238E27FC236}">
                <a16:creationId xmlns:a16="http://schemas.microsoft.com/office/drawing/2014/main" id="{0B33CA08-4E2A-42B4-9AAE-D35B29B6C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DA41B8-9241-4093-8028-4F42D8C7F7AE}"/>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29768422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D9A1-944E-41DA-891B-70130E9FFC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34BA97-3ED5-482A-B467-46DD1A43DD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2AD27F-BC93-4C07-8EC2-5738D85236E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6C13E2-7ED5-432C-AF1F-9A5BB7FDA0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357542-5F8A-4C57-99A3-69D185F22D4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D3CD6E-AA9C-4DD7-9FC6-F8ADC1FCF8FE}"/>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8" name="Footer Placeholder 7">
            <a:extLst>
              <a:ext uri="{FF2B5EF4-FFF2-40B4-BE49-F238E27FC236}">
                <a16:creationId xmlns:a16="http://schemas.microsoft.com/office/drawing/2014/main" id="{75B76474-C216-48AC-A234-67EBD3B8D04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4C85AD6-8561-4C15-AE52-5ED4B4E83CC5}"/>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588502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DD16C-590F-4D89-89CB-1085F4D4A9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8968C-BB5F-46F2-9A44-C1B3CB10EF15}"/>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4" name="Footer Placeholder 3">
            <a:extLst>
              <a:ext uri="{FF2B5EF4-FFF2-40B4-BE49-F238E27FC236}">
                <a16:creationId xmlns:a16="http://schemas.microsoft.com/office/drawing/2014/main" id="{E84F72B8-1990-440C-9674-9BB7FA65AD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A687D4-78C4-4EB1-A9E1-C35DFF9A7BDC}"/>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550312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E8A7B8-E638-4B40-ABB4-FF1196DAD0BB}"/>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3" name="Footer Placeholder 2">
            <a:extLst>
              <a:ext uri="{FF2B5EF4-FFF2-40B4-BE49-F238E27FC236}">
                <a16:creationId xmlns:a16="http://schemas.microsoft.com/office/drawing/2014/main" id="{53451560-00E9-4617-85E5-32731838E6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6488BAA-8643-469F-A582-911E430603A7}"/>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61933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97327-F141-49B4-A50A-6C12614EE0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C60417-ADDF-4C6A-A5ED-976F09D961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C4A43E-FE36-47B1-9E1C-BB0DD8D93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77C5123-59C7-428E-8746-F601F3CA0396}"/>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6" name="Footer Placeholder 5">
            <a:extLst>
              <a:ext uri="{FF2B5EF4-FFF2-40B4-BE49-F238E27FC236}">
                <a16:creationId xmlns:a16="http://schemas.microsoft.com/office/drawing/2014/main" id="{3213828E-029E-4714-8F56-D7B97D34F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87CBFC-0D05-4369-8EA4-5E0E56A6BC90}"/>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4612233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37E3-DBC9-4279-8B60-60E15ACABE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CA8719-0E25-4CC1-934A-C7D94726F8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D4D4BF-64C6-4D39-9EE8-B07FBD0DDE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9437DF-7C6C-4F2F-AA7F-27771EA18664}"/>
              </a:ext>
            </a:extLst>
          </p:cNvPr>
          <p:cNvSpPr>
            <a:spLocks noGrp="1"/>
          </p:cNvSpPr>
          <p:nvPr>
            <p:ph type="dt" sz="half" idx="10"/>
          </p:nvPr>
        </p:nvSpPr>
        <p:spPr/>
        <p:txBody>
          <a:bodyPr/>
          <a:lstStyle/>
          <a:p>
            <a:fld id="{11BEB519-CFD7-45EA-9E9F-88A7B074A109}" type="datetimeFigureOut">
              <a:rPr lang="en-US" smtClean="0"/>
              <a:t>12/15/2022</a:t>
            </a:fld>
            <a:endParaRPr lang="en-US"/>
          </a:p>
        </p:txBody>
      </p:sp>
      <p:sp>
        <p:nvSpPr>
          <p:cNvPr id="6" name="Footer Placeholder 5">
            <a:extLst>
              <a:ext uri="{FF2B5EF4-FFF2-40B4-BE49-F238E27FC236}">
                <a16:creationId xmlns:a16="http://schemas.microsoft.com/office/drawing/2014/main" id="{921FD60D-339C-40B6-88EE-034BBC49BD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B8BF7E-50DC-43E7-B42A-ACF190333E98}"/>
              </a:ext>
            </a:extLst>
          </p:cNvPr>
          <p:cNvSpPr>
            <a:spLocks noGrp="1"/>
          </p:cNvSpPr>
          <p:nvPr>
            <p:ph type="sldNum" sz="quarter" idx="12"/>
          </p:nvPr>
        </p:nvSpPr>
        <p:spPr/>
        <p:txBody>
          <a:bodyPr/>
          <a:lstStyle/>
          <a:p>
            <a:fld id="{AAC46CD9-72E6-4A53-A3EB-43422215DCD4}" type="slidenum">
              <a:rPr lang="en-US" smtClean="0"/>
              <a:t>‹#›</a:t>
            </a:fld>
            <a:endParaRPr lang="en-US"/>
          </a:p>
        </p:txBody>
      </p:sp>
    </p:spTree>
    <p:extLst>
      <p:ext uri="{BB962C8B-B14F-4D97-AF65-F5344CB8AC3E}">
        <p14:creationId xmlns:p14="http://schemas.microsoft.com/office/powerpoint/2010/main" val="3944814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2C3D34-799C-47F7-9193-6247F88588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496698-F3CC-4320-88EA-355A52BA59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4378C0-A173-4C88-9156-293920F9CF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BEB519-CFD7-45EA-9E9F-88A7B074A109}" type="datetimeFigureOut">
              <a:rPr lang="en-US" smtClean="0"/>
              <a:t>12/15/2022</a:t>
            </a:fld>
            <a:endParaRPr lang="en-US"/>
          </a:p>
        </p:txBody>
      </p:sp>
      <p:sp>
        <p:nvSpPr>
          <p:cNvPr id="5" name="Footer Placeholder 4">
            <a:extLst>
              <a:ext uri="{FF2B5EF4-FFF2-40B4-BE49-F238E27FC236}">
                <a16:creationId xmlns:a16="http://schemas.microsoft.com/office/drawing/2014/main" id="{7139FD50-3C2B-4762-A2CA-5D7238368C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760B19-C295-4869-81D1-B9961C37AC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46CD9-72E6-4A53-A3EB-43422215DCD4}" type="slidenum">
              <a:rPr lang="en-US" smtClean="0"/>
              <a:t>‹#›</a:t>
            </a:fld>
            <a:endParaRPr lang="en-US"/>
          </a:p>
        </p:txBody>
      </p:sp>
    </p:spTree>
    <p:extLst>
      <p:ext uri="{BB962C8B-B14F-4D97-AF65-F5344CB8AC3E}">
        <p14:creationId xmlns:p14="http://schemas.microsoft.com/office/powerpoint/2010/main" val="874779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D3002-7EEF-4276-9767-621CD4F3F58F}"/>
              </a:ext>
            </a:extLst>
          </p:cNvPr>
          <p:cNvSpPr>
            <a:spLocks noGrp="1"/>
          </p:cNvSpPr>
          <p:nvPr>
            <p:ph type="ctrTitle"/>
          </p:nvPr>
        </p:nvSpPr>
        <p:spPr/>
        <p:txBody>
          <a:bodyPr>
            <a:normAutofit fontScale="90000"/>
          </a:bodyPr>
          <a:lstStyle/>
          <a:p>
            <a:r>
              <a:rPr lang="en-US" dirty="0"/>
              <a:t>Improving Language Understanding by Generative Pre-Training</a:t>
            </a:r>
          </a:p>
        </p:txBody>
      </p:sp>
    </p:spTree>
    <p:extLst>
      <p:ext uri="{BB962C8B-B14F-4D97-AF65-F5344CB8AC3E}">
        <p14:creationId xmlns:p14="http://schemas.microsoft.com/office/powerpoint/2010/main" val="1181658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55565-7C92-4B2C-8D54-0D86D8D291FD}"/>
              </a:ext>
            </a:extLst>
          </p:cNvPr>
          <p:cNvSpPr>
            <a:spLocks noGrp="1"/>
          </p:cNvSpPr>
          <p:nvPr>
            <p:ph type="title"/>
          </p:nvPr>
        </p:nvSpPr>
        <p:spPr/>
        <p:txBody>
          <a:bodyPr/>
          <a:lstStyle/>
          <a:p>
            <a:r>
              <a:rPr lang="en-US" dirty="0"/>
              <a:t>Embedding Algorithm (Skip-gram)</a:t>
            </a:r>
          </a:p>
        </p:txBody>
      </p:sp>
      <p:sp>
        <p:nvSpPr>
          <p:cNvPr id="3" name="Content Placeholder 2">
            <a:extLst>
              <a:ext uri="{FF2B5EF4-FFF2-40B4-BE49-F238E27FC236}">
                <a16:creationId xmlns:a16="http://schemas.microsoft.com/office/drawing/2014/main" id="{96752BAC-3A0B-43E8-87CD-A70EC5F06553}"/>
              </a:ext>
            </a:extLst>
          </p:cNvPr>
          <p:cNvSpPr>
            <a:spLocks noGrp="1"/>
          </p:cNvSpPr>
          <p:nvPr>
            <p:ph idx="1"/>
          </p:nvPr>
        </p:nvSpPr>
        <p:spPr>
          <a:xfrm>
            <a:off x="838200" y="1825625"/>
            <a:ext cx="5257800" cy="4351338"/>
          </a:xfrm>
        </p:spPr>
        <p:txBody>
          <a:bodyPr/>
          <a:lstStyle/>
          <a:p>
            <a:r>
              <a:rPr lang="en-US" dirty="0"/>
              <a:t>For each input word w(t), meaning a word in position t in an input sequence w, create a projection that predicts the neighboring words of w(t).</a:t>
            </a:r>
          </a:p>
          <a:p>
            <a:r>
              <a:rPr lang="en-US" dirty="0"/>
              <a:t>k -&gt; window size.</a:t>
            </a:r>
          </a:p>
        </p:txBody>
      </p:sp>
      <p:pic>
        <p:nvPicPr>
          <p:cNvPr id="4" name="Picture 3">
            <a:extLst>
              <a:ext uri="{FF2B5EF4-FFF2-40B4-BE49-F238E27FC236}">
                <a16:creationId xmlns:a16="http://schemas.microsoft.com/office/drawing/2014/main" id="{5E440974-25E6-4FAC-90A9-E71EA8BE6EAE}"/>
              </a:ext>
            </a:extLst>
          </p:cNvPr>
          <p:cNvPicPr>
            <a:picLocks noChangeAspect="1"/>
          </p:cNvPicPr>
          <p:nvPr/>
        </p:nvPicPr>
        <p:blipFill>
          <a:blip r:embed="rId3"/>
          <a:stretch>
            <a:fillRect/>
          </a:stretch>
        </p:blipFill>
        <p:spPr>
          <a:xfrm>
            <a:off x="6096000" y="1825625"/>
            <a:ext cx="6105525" cy="4351338"/>
          </a:xfrm>
          <a:prstGeom prst="rect">
            <a:avLst/>
          </a:prstGeom>
        </p:spPr>
      </p:pic>
      <p:pic>
        <p:nvPicPr>
          <p:cNvPr id="5" name="Picture 4">
            <a:extLst>
              <a:ext uri="{FF2B5EF4-FFF2-40B4-BE49-F238E27FC236}">
                <a16:creationId xmlns:a16="http://schemas.microsoft.com/office/drawing/2014/main" id="{0252476F-154E-49BB-BB74-82A8492E682C}"/>
              </a:ext>
            </a:extLst>
          </p:cNvPr>
          <p:cNvPicPr>
            <a:picLocks noChangeAspect="1"/>
          </p:cNvPicPr>
          <p:nvPr/>
        </p:nvPicPr>
        <p:blipFill>
          <a:blip r:embed="rId4"/>
          <a:stretch>
            <a:fillRect/>
          </a:stretch>
        </p:blipFill>
        <p:spPr>
          <a:xfrm>
            <a:off x="644656" y="4605485"/>
            <a:ext cx="6000750" cy="361950"/>
          </a:xfrm>
          <a:prstGeom prst="rect">
            <a:avLst/>
          </a:prstGeom>
        </p:spPr>
      </p:pic>
    </p:spTree>
    <p:extLst>
      <p:ext uri="{BB962C8B-B14F-4D97-AF65-F5344CB8AC3E}">
        <p14:creationId xmlns:p14="http://schemas.microsoft.com/office/powerpoint/2010/main" val="398698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F2382-666D-4BC5-AEF3-B4FA00686E87}"/>
              </a:ext>
            </a:extLst>
          </p:cNvPr>
          <p:cNvSpPr>
            <a:spLocks noGrp="1"/>
          </p:cNvSpPr>
          <p:nvPr>
            <p:ph type="title"/>
          </p:nvPr>
        </p:nvSpPr>
        <p:spPr/>
        <p:txBody>
          <a:bodyPr/>
          <a:lstStyle/>
          <a:p>
            <a:r>
              <a:rPr lang="en-US" dirty="0"/>
              <a:t>Embedding Algorithm (CBOW)</a:t>
            </a:r>
          </a:p>
        </p:txBody>
      </p:sp>
      <p:sp>
        <p:nvSpPr>
          <p:cNvPr id="3" name="Content Placeholder 2">
            <a:extLst>
              <a:ext uri="{FF2B5EF4-FFF2-40B4-BE49-F238E27FC236}">
                <a16:creationId xmlns:a16="http://schemas.microsoft.com/office/drawing/2014/main" id="{E0974212-7FAB-449F-8B8C-E3805776FA3A}"/>
              </a:ext>
            </a:extLst>
          </p:cNvPr>
          <p:cNvSpPr>
            <a:spLocks noGrp="1"/>
          </p:cNvSpPr>
          <p:nvPr>
            <p:ph idx="1"/>
          </p:nvPr>
        </p:nvSpPr>
        <p:spPr>
          <a:xfrm>
            <a:off x="838200" y="1825625"/>
            <a:ext cx="5257800" cy="4351338"/>
          </a:xfrm>
        </p:spPr>
        <p:txBody>
          <a:bodyPr/>
          <a:lstStyle/>
          <a:p>
            <a:r>
              <a:rPr lang="en-US" dirty="0"/>
              <a:t>Instead of using the word w(t) to predict its neighbors, we use neighbors to predict w(t). </a:t>
            </a:r>
          </a:p>
        </p:txBody>
      </p:sp>
      <p:pic>
        <p:nvPicPr>
          <p:cNvPr id="5" name="Picture 4">
            <a:extLst>
              <a:ext uri="{FF2B5EF4-FFF2-40B4-BE49-F238E27FC236}">
                <a16:creationId xmlns:a16="http://schemas.microsoft.com/office/drawing/2014/main" id="{F82B2179-9430-4784-BD89-97052E97A82D}"/>
              </a:ext>
            </a:extLst>
          </p:cNvPr>
          <p:cNvPicPr>
            <a:picLocks noChangeAspect="1"/>
          </p:cNvPicPr>
          <p:nvPr/>
        </p:nvPicPr>
        <p:blipFill>
          <a:blip r:embed="rId2"/>
          <a:stretch>
            <a:fillRect/>
          </a:stretch>
        </p:blipFill>
        <p:spPr>
          <a:xfrm>
            <a:off x="5886941" y="2519951"/>
            <a:ext cx="5810250" cy="3533775"/>
          </a:xfrm>
          <a:prstGeom prst="rect">
            <a:avLst/>
          </a:prstGeom>
        </p:spPr>
      </p:pic>
    </p:spTree>
    <p:extLst>
      <p:ext uri="{BB962C8B-B14F-4D97-AF65-F5344CB8AC3E}">
        <p14:creationId xmlns:p14="http://schemas.microsoft.com/office/powerpoint/2010/main" val="3393898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CB805-2488-479F-AB06-CB0C3FA84D9E}"/>
              </a:ext>
            </a:extLst>
          </p:cNvPr>
          <p:cNvSpPr>
            <a:spLocks noGrp="1"/>
          </p:cNvSpPr>
          <p:nvPr>
            <p:ph type="title"/>
          </p:nvPr>
        </p:nvSpPr>
        <p:spPr/>
        <p:txBody>
          <a:bodyPr/>
          <a:lstStyle/>
          <a:p>
            <a:r>
              <a:rPr lang="en-US" dirty="0"/>
              <a:t>Positional Embedding</a:t>
            </a:r>
          </a:p>
        </p:txBody>
      </p:sp>
      <p:sp>
        <p:nvSpPr>
          <p:cNvPr id="3" name="Content Placeholder 2">
            <a:extLst>
              <a:ext uri="{FF2B5EF4-FFF2-40B4-BE49-F238E27FC236}">
                <a16:creationId xmlns:a16="http://schemas.microsoft.com/office/drawing/2014/main" id="{028B2918-04D4-40E8-BF96-D3DBBFC9BE3B}"/>
              </a:ext>
            </a:extLst>
          </p:cNvPr>
          <p:cNvSpPr>
            <a:spLocks noGrp="1"/>
          </p:cNvSpPr>
          <p:nvPr>
            <p:ph idx="1"/>
          </p:nvPr>
        </p:nvSpPr>
        <p:spPr>
          <a:xfrm>
            <a:off x="838200" y="1825625"/>
            <a:ext cx="5257800" cy="4351338"/>
          </a:xfrm>
        </p:spPr>
        <p:txBody>
          <a:bodyPr/>
          <a:lstStyle/>
          <a:p>
            <a:r>
              <a:rPr lang="en-US" dirty="0"/>
              <a:t>Accounts for the ordering information of the words in the input sequence.</a:t>
            </a:r>
          </a:p>
          <a:p>
            <a:r>
              <a:rPr lang="en-US" dirty="0"/>
              <a:t>Let 𝑡 be the desired position in the input sequence, and 𝑝𝑡 ⃗⃗⃗⃗ ∈ ℝ 𝑑 be its positional encoding, then the following function in the form 𝑓 ∶ ℕ → ℝ 𝑑 will give us the positional encoding.</a:t>
            </a:r>
          </a:p>
        </p:txBody>
      </p:sp>
      <p:pic>
        <p:nvPicPr>
          <p:cNvPr id="4" name="Picture 3">
            <a:extLst>
              <a:ext uri="{FF2B5EF4-FFF2-40B4-BE49-F238E27FC236}">
                <a16:creationId xmlns:a16="http://schemas.microsoft.com/office/drawing/2014/main" id="{0D16B40E-18A1-4167-A8A1-CE8A41DCA768}"/>
              </a:ext>
            </a:extLst>
          </p:cNvPr>
          <p:cNvPicPr>
            <a:picLocks noChangeAspect="1"/>
          </p:cNvPicPr>
          <p:nvPr/>
        </p:nvPicPr>
        <p:blipFill>
          <a:blip r:embed="rId3"/>
          <a:stretch>
            <a:fillRect/>
          </a:stretch>
        </p:blipFill>
        <p:spPr>
          <a:xfrm>
            <a:off x="6739280" y="1348582"/>
            <a:ext cx="5048250" cy="819150"/>
          </a:xfrm>
          <a:prstGeom prst="rect">
            <a:avLst/>
          </a:prstGeom>
        </p:spPr>
      </p:pic>
      <p:pic>
        <p:nvPicPr>
          <p:cNvPr id="5" name="Picture 4">
            <a:extLst>
              <a:ext uri="{FF2B5EF4-FFF2-40B4-BE49-F238E27FC236}">
                <a16:creationId xmlns:a16="http://schemas.microsoft.com/office/drawing/2014/main" id="{6C203E28-6A39-4FBC-9099-52F9EDCBBE34}"/>
              </a:ext>
            </a:extLst>
          </p:cNvPr>
          <p:cNvPicPr>
            <a:picLocks noChangeAspect="1"/>
          </p:cNvPicPr>
          <p:nvPr/>
        </p:nvPicPr>
        <p:blipFill>
          <a:blip r:embed="rId4"/>
          <a:stretch>
            <a:fillRect/>
          </a:stretch>
        </p:blipFill>
        <p:spPr>
          <a:xfrm>
            <a:off x="8333834" y="2253104"/>
            <a:ext cx="2028825" cy="676275"/>
          </a:xfrm>
          <a:prstGeom prst="rect">
            <a:avLst/>
          </a:prstGeom>
        </p:spPr>
      </p:pic>
      <p:pic>
        <p:nvPicPr>
          <p:cNvPr id="6" name="Picture 5">
            <a:extLst>
              <a:ext uri="{FF2B5EF4-FFF2-40B4-BE49-F238E27FC236}">
                <a16:creationId xmlns:a16="http://schemas.microsoft.com/office/drawing/2014/main" id="{31CEACFF-D336-413B-B94E-34259CDA3E5B}"/>
              </a:ext>
            </a:extLst>
          </p:cNvPr>
          <p:cNvPicPr>
            <a:picLocks noChangeAspect="1"/>
          </p:cNvPicPr>
          <p:nvPr/>
        </p:nvPicPr>
        <p:blipFill>
          <a:blip r:embed="rId5"/>
          <a:stretch>
            <a:fillRect/>
          </a:stretch>
        </p:blipFill>
        <p:spPr>
          <a:xfrm>
            <a:off x="7927157" y="3014751"/>
            <a:ext cx="3200400" cy="3743325"/>
          </a:xfrm>
          <a:prstGeom prst="rect">
            <a:avLst/>
          </a:prstGeom>
        </p:spPr>
      </p:pic>
    </p:spTree>
    <p:extLst>
      <p:ext uri="{BB962C8B-B14F-4D97-AF65-F5344CB8AC3E}">
        <p14:creationId xmlns:p14="http://schemas.microsoft.com/office/powerpoint/2010/main" val="976170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36D5C-0BA4-4BF4-B4A3-BBB7BE180AED}"/>
              </a:ext>
            </a:extLst>
          </p:cNvPr>
          <p:cNvSpPr>
            <a:spLocks noGrp="1"/>
          </p:cNvSpPr>
          <p:nvPr>
            <p:ph type="title"/>
          </p:nvPr>
        </p:nvSpPr>
        <p:spPr/>
        <p:txBody>
          <a:bodyPr/>
          <a:lstStyle/>
          <a:p>
            <a:r>
              <a:rPr lang="en-US" dirty="0"/>
              <a:t>Layer Normalization</a:t>
            </a:r>
          </a:p>
        </p:txBody>
      </p:sp>
      <p:sp>
        <p:nvSpPr>
          <p:cNvPr id="3" name="Content Placeholder 2">
            <a:extLst>
              <a:ext uri="{FF2B5EF4-FFF2-40B4-BE49-F238E27FC236}">
                <a16:creationId xmlns:a16="http://schemas.microsoft.com/office/drawing/2014/main" id="{428EE42E-09CE-4EA3-A2B6-B3011ABE7C2D}"/>
              </a:ext>
            </a:extLst>
          </p:cNvPr>
          <p:cNvSpPr>
            <a:spLocks noGrp="1"/>
          </p:cNvSpPr>
          <p:nvPr>
            <p:ph idx="1"/>
          </p:nvPr>
        </p:nvSpPr>
        <p:spPr/>
        <p:txBody>
          <a:bodyPr/>
          <a:lstStyle/>
          <a:p>
            <a:r>
              <a:rPr lang="en-US" dirty="0"/>
              <a:t>Layer normalization belongs to a class of normalization methods aimed to normalize the activities of neural networks so as to speed up training time and reduce the computational cost.</a:t>
            </a:r>
          </a:p>
          <a:p>
            <a:r>
              <a:rPr lang="en-US" dirty="0"/>
              <a:t>We calculate the mean and variance of each sample input and then normalize each sample such that the elements in the sample have zero mean and unit variance, and finally we linearly scale and shift the input with two learned parameters, bias, and gain.</a:t>
            </a:r>
          </a:p>
        </p:txBody>
      </p:sp>
    </p:spTree>
    <p:extLst>
      <p:ext uri="{BB962C8B-B14F-4D97-AF65-F5344CB8AC3E}">
        <p14:creationId xmlns:p14="http://schemas.microsoft.com/office/powerpoint/2010/main" val="18646938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35031-F497-42F2-B334-4BA7FB2D5771}"/>
              </a:ext>
            </a:extLst>
          </p:cNvPr>
          <p:cNvSpPr>
            <a:spLocks noGrp="1"/>
          </p:cNvSpPr>
          <p:nvPr>
            <p:ph type="title"/>
          </p:nvPr>
        </p:nvSpPr>
        <p:spPr/>
        <p:txBody>
          <a:bodyPr/>
          <a:lstStyle/>
          <a:p>
            <a:r>
              <a:rPr lang="en-US" dirty="0"/>
              <a:t>Language Model</a:t>
            </a:r>
          </a:p>
        </p:txBody>
      </p:sp>
      <p:sp>
        <p:nvSpPr>
          <p:cNvPr id="3" name="Content Placeholder 2">
            <a:extLst>
              <a:ext uri="{FF2B5EF4-FFF2-40B4-BE49-F238E27FC236}">
                <a16:creationId xmlns:a16="http://schemas.microsoft.com/office/drawing/2014/main" id="{323444B6-50C7-40CD-B7EE-58B6F15DCBAB}"/>
              </a:ext>
            </a:extLst>
          </p:cNvPr>
          <p:cNvSpPr>
            <a:spLocks noGrp="1"/>
          </p:cNvSpPr>
          <p:nvPr>
            <p:ph idx="1"/>
          </p:nvPr>
        </p:nvSpPr>
        <p:spPr/>
        <p:txBody>
          <a:bodyPr/>
          <a:lstStyle/>
          <a:p>
            <a:r>
              <a:rPr lang="en-US" dirty="0"/>
              <a:t>Language Models predict the next token using given tokens.</a:t>
            </a:r>
          </a:p>
          <a:p>
            <a:endParaRPr lang="en-US" dirty="0"/>
          </a:p>
        </p:txBody>
      </p:sp>
      <p:pic>
        <p:nvPicPr>
          <p:cNvPr id="4" name="Picture 3">
            <a:extLst>
              <a:ext uri="{FF2B5EF4-FFF2-40B4-BE49-F238E27FC236}">
                <a16:creationId xmlns:a16="http://schemas.microsoft.com/office/drawing/2014/main" id="{EC113356-0D3D-4406-A48D-212B3EDF2F4D}"/>
              </a:ext>
            </a:extLst>
          </p:cNvPr>
          <p:cNvPicPr>
            <a:picLocks noChangeAspect="1"/>
          </p:cNvPicPr>
          <p:nvPr/>
        </p:nvPicPr>
        <p:blipFill>
          <a:blip r:embed="rId3"/>
          <a:stretch>
            <a:fillRect/>
          </a:stretch>
        </p:blipFill>
        <p:spPr>
          <a:xfrm>
            <a:off x="441439" y="2719388"/>
            <a:ext cx="5654561" cy="3457575"/>
          </a:xfrm>
          <a:prstGeom prst="rect">
            <a:avLst/>
          </a:prstGeom>
        </p:spPr>
      </p:pic>
      <p:pic>
        <p:nvPicPr>
          <p:cNvPr id="5" name="Picture 4">
            <a:extLst>
              <a:ext uri="{FF2B5EF4-FFF2-40B4-BE49-F238E27FC236}">
                <a16:creationId xmlns:a16="http://schemas.microsoft.com/office/drawing/2014/main" id="{2BC7A665-DB48-43E2-9C98-9C1649CD6F96}"/>
              </a:ext>
            </a:extLst>
          </p:cNvPr>
          <p:cNvPicPr>
            <a:picLocks noChangeAspect="1"/>
          </p:cNvPicPr>
          <p:nvPr/>
        </p:nvPicPr>
        <p:blipFill>
          <a:blip r:embed="rId4"/>
          <a:stretch>
            <a:fillRect/>
          </a:stretch>
        </p:blipFill>
        <p:spPr>
          <a:xfrm>
            <a:off x="6492761" y="2929731"/>
            <a:ext cx="5011525" cy="2143125"/>
          </a:xfrm>
          <a:prstGeom prst="rect">
            <a:avLst/>
          </a:prstGeom>
        </p:spPr>
      </p:pic>
    </p:spTree>
    <p:extLst>
      <p:ext uri="{BB962C8B-B14F-4D97-AF65-F5344CB8AC3E}">
        <p14:creationId xmlns:p14="http://schemas.microsoft.com/office/powerpoint/2010/main" val="2846954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CFC6B8-5CD7-4478-BAD5-75B7CFB5FA29}"/>
              </a:ext>
            </a:extLst>
          </p:cNvPr>
          <p:cNvSpPr>
            <a:spLocks noGrp="1"/>
          </p:cNvSpPr>
          <p:nvPr>
            <p:ph type="title"/>
          </p:nvPr>
        </p:nvSpPr>
        <p:spPr/>
        <p:txBody>
          <a:bodyPr/>
          <a:lstStyle/>
          <a:p>
            <a:r>
              <a:rPr lang="en-US" dirty="0"/>
              <a:t>Decoder Only Architecture and Masked Self-Attention</a:t>
            </a:r>
          </a:p>
        </p:txBody>
      </p:sp>
      <p:sp>
        <p:nvSpPr>
          <p:cNvPr id="3" name="Content Placeholder 2">
            <a:extLst>
              <a:ext uri="{FF2B5EF4-FFF2-40B4-BE49-F238E27FC236}">
                <a16:creationId xmlns:a16="http://schemas.microsoft.com/office/drawing/2014/main" id="{3D299895-6B9F-47AA-8E98-CF894AC2B245}"/>
              </a:ext>
            </a:extLst>
          </p:cNvPr>
          <p:cNvSpPr>
            <a:spLocks noGrp="1"/>
          </p:cNvSpPr>
          <p:nvPr>
            <p:ph idx="1"/>
          </p:nvPr>
        </p:nvSpPr>
        <p:spPr>
          <a:xfrm>
            <a:off x="838200" y="1825625"/>
            <a:ext cx="5257800" cy="4351338"/>
          </a:xfrm>
        </p:spPr>
        <p:txBody>
          <a:bodyPr/>
          <a:lstStyle/>
          <a:p>
            <a:r>
              <a:rPr lang="en-US" dirty="0"/>
              <a:t>Masked self-attention only allows a position to look at tokens to its left.</a:t>
            </a:r>
          </a:p>
          <a:p>
            <a:r>
              <a:rPr lang="en-US" dirty="0"/>
              <a:t>In other words, masked self-attention masks all the tokens in the future by setting the values in the respective vectors to negative infinity.</a:t>
            </a:r>
          </a:p>
        </p:txBody>
      </p:sp>
      <p:pic>
        <p:nvPicPr>
          <p:cNvPr id="5" name="Picture 4">
            <a:extLst>
              <a:ext uri="{FF2B5EF4-FFF2-40B4-BE49-F238E27FC236}">
                <a16:creationId xmlns:a16="http://schemas.microsoft.com/office/drawing/2014/main" id="{49355CFE-9214-44C7-9D05-89C03562205D}"/>
              </a:ext>
            </a:extLst>
          </p:cNvPr>
          <p:cNvPicPr>
            <a:picLocks noChangeAspect="1"/>
          </p:cNvPicPr>
          <p:nvPr/>
        </p:nvPicPr>
        <p:blipFill>
          <a:blip r:embed="rId3"/>
          <a:stretch>
            <a:fillRect/>
          </a:stretch>
        </p:blipFill>
        <p:spPr>
          <a:xfrm>
            <a:off x="6747797" y="2804227"/>
            <a:ext cx="5181933" cy="1781175"/>
          </a:xfrm>
          <a:prstGeom prst="rect">
            <a:avLst/>
          </a:prstGeom>
        </p:spPr>
      </p:pic>
    </p:spTree>
    <p:extLst>
      <p:ext uri="{BB962C8B-B14F-4D97-AF65-F5344CB8AC3E}">
        <p14:creationId xmlns:p14="http://schemas.microsoft.com/office/powerpoint/2010/main" val="102647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CCDBB-3B42-46C4-B9F8-9DAAD3735687}"/>
              </a:ext>
            </a:extLst>
          </p:cNvPr>
          <p:cNvSpPr>
            <a:spLocks noGrp="1"/>
          </p:cNvSpPr>
          <p:nvPr>
            <p:ph type="title"/>
          </p:nvPr>
        </p:nvSpPr>
        <p:spPr/>
        <p:txBody>
          <a:bodyPr/>
          <a:lstStyle/>
          <a:p>
            <a:r>
              <a:rPr lang="en-US" dirty="0"/>
              <a:t>Unsupervised Pre-Training</a:t>
            </a:r>
          </a:p>
        </p:txBody>
      </p:sp>
      <p:sp>
        <p:nvSpPr>
          <p:cNvPr id="6" name="Content Placeholder 5">
            <a:extLst>
              <a:ext uri="{FF2B5EF4-FFF2-40B4-BE49-F238E27FC236}">
                <a16:creationId xmlns:a16="http://schemas.microsoft.com/office/drawing/2014/main" id="{36F93EED-E255-49FA-9588-0BDF3D2E101A}"/>
              </a:ext>
            </a:extLst>
          </p:cNvPr>
          <p:cNvSpPr>
            <a:spLocks noGrp="1"/>
          </p:cNvSpPr>
          <p:nvPr>
            <p:ph idx="1"/>
          </p:nvPr>
        </p:nvSpPr>
        <p:spPr>
          <a:xfrm>
            <a:off x="838200" y="1825625"/>
            <a:ext cx="5257800" cy="4351338"/>
          </a:xfrm>
        </p:spPr>
        <p:txBody>
          <a:bodyPr>
            <a:normAutofit/>
          </a:bodyPr>
          <a:lstStyle/>
          <a:p>
            <a:r>
              <a:rPr lang="en-US" sz="2000" dirty="0"/>
              <a:t>U -&gt; corpus of tokens (embedding vector)</a:t>
            </a:r>
          </a:p>
          <a:p>
            <a:r>
              <a:rPr lang="en-US" sz="2000" dirty="0"/>
              <a:t>k -&gt; context window size</a:t>
            </a:r>
          </a:p>
          <a:p>
            <a:r>
              <a:rPr lang="en-US" sz="2000" dirty="0"/>
              <a:t>P -&gt; Conditional probability (modeled using a network with parameters </a:t>
            </a:r>
            <a:r>
              <a:rPr lang="el-GR" sz="2000" dirty="0"/>
              <a:t>Θ</a:t>
            </a:r>
            <a:r>
              <a:rPr lang="en-US" sz="2000" dirty="0"/>
              <a:t>.)</a:t>
            </a:r>
          </a:p>
          <a:p>
            <a:r>
              <a:rPr lang="en-US" sz="2000" dirty="0"/>
              <a:t>SGD is used to learn the parameters.</a:t>
            </a:r>
          </a:p>
          <a:p>
            <a:endParaRPr lang="en-US" sz="2000" dirty="0"/>
          </a:p>
        </p:txBody>
      </p:sp>
      <p:pic>
        <p:nvPicPr>
          <p:cNvPr id="8" name="Picture 7">
            <a:extLst>
              <a:ext uri="{FF2B5EF4-FFF2-40B4-BE49-F238E27FC236}">
                <a16:creationId xmlns:a16="http://schemas.microsoft.com/office/drawing/2014/main" id="{54C3FFD3-BDEF-4AB8-BA79-E92B42C39B35}"/>
              </a:ext>
            </a:extLst>
          </p:cNvPr>
          <p:cNvPicPr>
            <a:picLocks noChangeAspect="1"/>
          </p:cNvPicPr>
          <p:nvPr/>
        </p:nvPicPr>
        <p:blipFill>
          <a:blip r:embed="rId3"/>
          <a:stretch>
            <a:fillRect/>
          </a:stretch>
        </p:blipFill>
        <p:spPr>
          <a:xfrm>
            <a:off x="6096000" y="1568040"/>
            <a:ext cx="5445011" cy="1666875"/>
          </a:xfrm>
          <a:prstGeom prst="rect">
            <a:avLst/>
          </a:prstGeom>
        </p:spPr>
      </p:pic>
      <p:pic>
        <p:nvPicPr>
          <p:cNvPr id="9" name="Picture 8">
            <a:extLst>
              <a:ext uri="{FF2B5EF4-FFF2-40B4-BE49-F238E27FC236}">
                <a16:creationId xmlns:a16="http://schemas.microsoft.com/office/drawing/2014/main" id="{831A7C14-C21E-4B4A-8D7C-D943287CFD68}"/>
              </a:ext>
            </a:extLst>
          </p:cNvPr>
          <p:cNvPicPr>
            <a:picLocks noChangeAspect="1"/>
          </p:cNvPicPr>
          <p:nvPr/>
        </p:nvPicPr>
        <p:blipFill>
          <a:blip r:embed="rId4"/>
          <a:stretch>
            <a:fillRect/>
          </a:stretch>
        </p:blipFill>
        <p:spPr>
          <a:xfrm>
            <a:off x="6023753" y="3623086"/>
            <a:ext cx="5589506" cy="1943100"/>
          </a:xfrm>
          <a:prstGeom prst="rect">
            <a:avLst/>
          </a:prstGeom>
        </p:spPr>
      </p:pic>
    </p:spTree>
    <p:extLst>
      <p:ext uri="{BB962C8B-B14F-4D97-AF65-F5344CB8AC3E}">
        <p14:creationId xmlns:p14="http://schemas.microsoft.com/office/powerpoint/2010/main" val="1656073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43B4D-E091-4AF2-BD1B-C75E3F055FAC}"/>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B361345-972B-4271-9475-6304341C7E83}"/>
              </a:ext>
            </a:extLst>
          </p:cNvPr>
          <p:cNvSpPr>
            <a:spLocks noGrp="1"/>
          </p:cNvSpPr>
          <p:nvPr>
            <p:ph idx="1"/>
          </p:nvPr>
        </p:nvSpPr>
        <p:spPr>
          <a:xfrm>
            <a:off x="838200" y="1825625"/>
            <a:ext cx="5257800" cy="4351338"/>
          </a:xfrm>
        </p:spPr>
        <p:txBody>
          <a:bodyPr/>
          <a:lstStyle/>
          <a:p>
            <a:r>
              <a:rPr lang="en-US" dirty="0"/>
              <a:t>Keep the pre-trained Transformers,</a:t>
            </a:r>
          </a:p>
          <a:p>
            <a:r>
              <a:rPr lang="en-US" dirty="0"/>
              <a:t>Replace the final linear layer,</a:t>
            </a:r>
          </a:p>
          <a:p>
            <a:r>
              <a:rPr lang="en-US" dirty="0"/>
              <a:t>Replace </a:t>
            </a:r>
            <a:r>
              <a:rPr lang="en-US" dirty="0" err="1"/>
              <a:t>W_e</a:t>
            </a:r>
            <a:r>
              <a:rPr lang="en-US" dirty="0"/>
              <a:t> with </a:t>
            </a:r>
            <a:r>
              <a:rPr lang="en-US" dirty="0" err="1"/>
              <a:t>W_y</a:t>
            </a:r>
            <a:r>
              <a:rPr lang="en-US" dirty="0"/>
              <a:t>,</a:t>
            </a:r>
          </a:p>
          <a:p>
            <a:r>
              <a:rPr lang="en-US" dirty="0"/>
              <a:t>Data inputs x, label y ,</a:t>
            </a:r>
          </a:p>
          <a:p>
            <a:r>
              <a:rPr lang="en-US" dirty="0"/>
              <a:t>Maximize </a:t>
            </a:r>
          </a:p>
          <a:p>
            <a:endParaRPr lang="en-US" dirty="0"/>
          </a:p>
        </p:txBody>
      </p:sp>
      <p:pic>
        <p:nvPicPr>
          <p:cNvPr id="4" name="Picture 3">
            <a:extLst>
              <a:ext uri="{FF2B5EF4-FFF2-40B4-BE49-F238E27FC236}">
                <a16:creationId xmlns:a16="http://schemas.microsoft.com/office/drawing/2014/main" id="{61AC6122-50B2-4A2E-B952-8F28D8862907}"/>
              </a:ext>
            </a:extLst>
          </p:cNvPr>
          <p:cNvPicPr>
            <a:picLocks noChangeAspect="1"/>
          </p:cNvPicPr>
          <p:nvPr/>
        </p:nvPicPr>
        <p:blipFill>
          <a:blip r:embed="rId3"/>
          <a:stretch>
            <a:fillRect/>
          </a:stretch>
        </p:blipFill>
        <p:spPr>
          <a:xfrm>
            <a:off x="659550" y="5081588"/>
            <a:ext cx="4791075" cy="1095375"/>
          </a:xfrm>
          <a:prstGeom prst="rect">
            <a:avLst/>
          </a:prstGeom>
        </p:spPr>
      </p:pic>
      <p:pic>
        <p:nvPicPr>
          <p:cNvPr id="5" name="Picture 4">
            <a:extLst>
              <a:ext uri="{FF2B5EF4-FFF2-40B4-BE49-F238E27FC236}">
                <a16:creationId xmlns:a16="http://schemas.microsoft.com/office/drawing/2014/main" id="{0E54F2C4-4C7E-4485-AB2D-7E6E8A7D552E}"/>
              </a:ext>
            </a:extLst>
          </p:cNvPr>
          <p:cNvPicPr>
            <a:picLocks noChangeAspect="1"/>
          </p:cNvPicPr>
          <p:nvPr/>
        </p:nvPicPr>
        <p:blipFill>
          <a:blip r:embed="rId4"/>
          <a:stretch>
            <a:fillRect/>
          </a:stretch>
        </p:blipFill>
        <p:spPr>
          <a:xfrm>
            <a:off x="5619750" y="1690688"/>
            <a:ext cx="6572250" cy="1323975"/>
          </a:xfrm>
          <a:prstGeom prst="rect">
            <a:avLst/>
          </a:prstGeom>
        </p:spPr>
      </p:pic>
      <p:pic>
        <p:nvPicPr>
          <p:cNvPr id="6" name="Picture 5">
            <a:extLst>
              <a:ext uri="{FF2B5EF4-FFF2-40B4-BE49-F238E27FC236}">
                <a16:creationId xmlns:a16="http://schemas.microsoft.com/office/drawing/2014/main" id="{7EBEE129-7126-4483-B3CC-FB4FB25D2629}"/>
              </a:ext>
            </a:extLst>
          </p:cNvPr>
          <p:cNvPicPr>
            <a:picLocks noChangeAspect="1"/>
          </p:cNvPicPr>
          <p:nvPr/>
        </p:nvPicPr>
        <p:blipFill>
          <a:blip r:embed="rId5"/>
          <a:stretch>
            <a:fillRect/>
          </a:stretch>
        </p:blipFill>
        <p:spPr>
          <a:xfrm>
            <a:off x="6096000" y="3429000"/>
            <a:ext cx="5524500" cy="1209675"/>
          </a:xfrm>
          <a:prstGeom prst="rect">
            <a:avLst/>
          </a:prstGeom>
        </p:spPr>
      </p:pic>
      <p:sp>
        <p:nvSpPr>
          <p:cNvPr id="7" name="TextBox 6">
            <a:extLst>
              <a:ext uri="{FF2B5EF4-FFF2-40B4-BE49-F238E27FC236}">
                <a16:creationId xmlns:a16="http://schemas.microsoft.com/office/drawing/2014/main" id="{01E05DC3-0D2B-4EDE-A63C-4F9DA34BBE88}"/>
              </a:ext>
            </a:extLst>
          </p:cNvPr>
          <p:cNvSpPr txBox="1"/>
          <p:nvPr/>
        </p:nvSpPr>
        <p:spPr>
          <a:xfrm>
            <a:off x="6274650" y="4788932"/>
            <a:ext cx="5524499" cy="369332"/>
          </a:xfrm>
          <a:prstGeom prst="rect">
            <a:avLst/>
          </a:prstGeom>
          <a:noFill/>
        </p:spPr>
        <p:txBody>
          <a:bodyPr wrap="square" rtlCol="0">
            <a:spAutoFit/>
          </a:bodyPr>
          <a:lstStyle/>
          <a:p>
            <a:pPr marL="285750" indent="-285750">
              <a:buFont typeface="Arial" panose="020B0604020202020204" pitchFamily="34" charset="0"/>
              <a:buChar char="•"/>
            </a:pPr>
            <a:r>
              <a:rPr lang="en-US" dirty="0"/>
              <a:t> 𝜆 is a weight factor.</a:t>
            </a:r>
          </a:p>
        </p:txBody>
      </p:sp>
    </p:spTree>
    <p:extLst>
      <p:ext uri="{BB962C8B-B14F-4D97-AF65-F5344CB8AC3E}">
        <p14:creationId xmlns:p14="http://schemas.microsoft.com/office/powerpoint/2010/main" val="3913191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9BB44-1721-4C96-8B12-4384EF0E0787}"/>
              </a:ext>
            </a:extLst>
          </p:cNvPr>
          <p:cNvSpPr>
            <a:spLocks noGrp="1"/>
          </p:cNvSpPr>
          <p:nvPr>
            <p:ph type="title"/>
          </p:nvPr>
        </p:nvSpPr>
        <p:spPr/>
        <p:txBody>
          <a:bodyPr>
            <a:normAutofit/>
          </a:bodyPr>
          <a:lstStyle/>
          <a:p>
            <a:r>
              <a:rPr lang="en-US" dirty="0"/>
              <a:t>Task-Specific Input Transformations</a:t>
            </a:r>
          </a:p>
        </p:txBody>
      </p:sp>
      <p:sp>
        <p:nvSpPr>
          <p:cNvPr id="3" name="Content Placeholder 2">
            <a:extLst>
              <a:ext uri="{FF2B5EF4-FFF2-40B4-BE49-F238E27FC236}">
                <a16:creationId xmlns:a16="http://schemas.microsoft.com/office/drawing/2014/main" id="{5EF85A45-17D8-43F4-A1EF-74D687261E9F}"/>
              </a:ext>
            </a:extLst>
          </p:cNvPr>
          <p:cNvSpPr>
            <a:spLocks noGrp="1"/>
          </p:cNvSpPr>
          <p:nvPr>
            <p:ph idx="1"/>
          </p:nvPr>
        </p:nvSpPr>
        <p:spPr>
          <a:xfrm>
            <a:off x="838200" y="1825625"/>
            <a:ext cx="5257800" cy="4351338"/>
          </a:xfrm>
        </p:spPr>
        <p:txBody>
          <a:bodyPr/>
          <a:lstStyle/>
          <a:p>
            <a:r>
              <a:rPr lang="en-US" sz="1800" dirty="0"/>
              <a:t>Since the pre-trained model is trained on a contiguous sequence of texts, to handle the inputs of the various tasks, certain input transformations are needed.</a:t>
            </a:r>
          </a:p>
          <a:p>
            <a:r>
              <a:rPr lang="en-US" sz="1800" dirty="0"/>
              <a:t>A traversal-style approach is used where </a:t>
            </a:r>
            <a:r>
              <a:rPr lang="en-US" sz="1800" b="1" dirty="0"/>
              <a:t>the structured inputs are converted into an ordered sequence</a:t>
            </a:r>
            <a:r>
              <a:rPr lang="en-US" sz="1800" dirty="0"/>
              <a:t> that the pre-trained model can process.</a:t>
            </a:r>
          </a:p>
        </p:txBody>
      </p:sp>
      <p:pic>
        <p:nvPicPr>
          <p:cNvPr id="5" name="Picture 4">
            <a:extLst>
              <a:ext uri="{FF2B5EF4-FFF2-40B4-BE49-F238E27FC236}">
                <a16:creationId xmlns:a16="http://schemas.microsoft.com/office/drawing/2014/main" id="{3F35F466-BCC0-4B13-A9E7-5F7E30DF397A}"/>
              </a:ext>
            </a:extLst>
          </p:cNvPr>
          <p:cNvPicPr>
            <a:picLocks noChangeAspect="1"/>
          </p:cNvPicPr>
          <p:nvPr/>
        </p:nvPicPr>
        <p:blipFill>
          <a:blip r:embed="rId3"/>
          <a:stretch>
            <a:fillRect/>
          </a:stretch>
        </p:blipFill>
        <p:spPr>
          <a:xfrm>
            <a:off x="6015675" y="1825624"/>
            <a:ext cx="5588721" cy="3755043"/>
          </a:xfrm>
          <a:prstGeom prst="rect">
            <a:avLst/>
          </a:prstGeom>
        </p:spPr>
      </p:pic>
    </p:spTree>
    <p:extLst>
      <p:ext uri="{BB962C8B-B14F-4D97-AF65-F5344CB8AC3E}">
        <p14:creationId xmlns:p14="http://schemas.microsoft.com/office/powerpoint/2010/main" val="4053463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9918-7608-41C0-B6AE-AD585BF6FA2B}"/>
              </a:ext>
            </a:extLst>
          </p:cNvPr>
          <p:cNvSpPr>
            <a:spLocks noGrp="1"/>
          </p:cNvSpPr>
          <p:nvPr>
            <p:ph type="title"/>
          </p:nvPr>
        </p:nvSpPr>
        <p:spPr/>
        <p:txBody>
          <a:bodyPr/>
          <a:lstStyle/>
          <a:p>
            <a:r>
              <a:rPr lang="en-US" dirty="0"/>
              <a:t>Task-Specific Input Transformations</a:t>
            </a:r>
          </a:p>
        </p:txBody>
      </p:sp>
      <p:sp>
        <p:nvSpPr>
          <p:cNvPr id="3" name="Content Placeholder 2">
            <a:extLst>
              <a:ext uri="{FF2B5EF4-FFF2-40B4-BE49-F238E27FC236}">
                <a16:creationId xmlns:a16="http://schemas.microsoft.com/office/drawing/2014/main" id="{F8B03722-59CE-4C5E-9B86-DDFBB0F14E92}"/>
              </a:ext>
            </a:extLst>
          </p:cNvPr>
          <p:cNvSpPr>
            <a:spLocks noGrp="1"/>
          </p:cNvSpPr>
          <p:nvPr>
            <p:ph idx="1"/>
          </p:nvPr>
        </p:nvSpPr>
        <p:spPr>
          <a:xfrm>
            <a:off x="838200" y="1825625"/>
            <a:ext cx="5257800" cy="4351338"/>
          </a:xfrm>
        </p:spPr>
        <p:txBody>
          <a:bodyPr>
            <a:normAutofit lnSpcReduction="10000"/>
          </a:bodyPr>
          <a:lstStyle/>
          <a:p>
            <a:r>
              <a:rPr lang="en-US" sz="1800" b="1" dirty="0"/>
              <a:t>Textual Entailment</a:t>
            </a:r>
            <a:r>
              <a:rPr lang="en-US" sz="1800" dirty="0"/>
              <a:t> - The premise (</a:t>
            </a:r>
            <a:r>
              <a:rPr lang="en-US" sz="1800" i="1" dirty="0"/>
              <a:t>p</a:t>
            </a:r>
            <a:r>
              <a:rPr lang="en-US" sz="1800" dirty="0"/>
              <a:t>) and the hypothesis (</a:t>
            </a:r>
            <a:r>
              <a:rPr lang="en-US" sz="1800" i="1" dirty="0"/>
              <a:t>h</a:t>
            </a:r>
            <a:r>
              <a:rPr lang="en-US" sz="1800" dirty="0"/>
              <a:t>) sequences are concatenated with a delimiter token in between.</a:t>
            </a:r>
          </a:p>
          <a:p>
            <a:r>
              <a:rPr lang="en-US" sz="1800" b="1" dirty="0"/>
              <a:t>Similarity</a:t>
            </a:r>
            <a:r>
              <a:rPr lang="en-US" sz="1800" dirty="0"/>
              <a:t> - Since there is no inherent ordering of the two sequences being compared, the input sequence is modified to contain both possible sentence orderings. Each of these concatenated sequences is processed independently to produce two sequence representations </a:t>
            </a:r>
            <a:r>
              <a:rPr lang="en-US" sz="1800" i="1" dirty="0" err="1"/>
              <a:t>h</a:t>
            </a:r>
            <a:r>
              <a:rPr lang="en-US" sz="1800" baseline="-25000" dirty="0" err="1"/>
              <a:t>l</a:t>
            </a:r>
            <a:r>
              <a:rPr lang="en-US" sz="1800" baseline="30000" dirty="0" err="1"/>
              <a:t>m</a:t>
            </a:r>
            <a:r>
              <a:rPr lang="en-US" sz="1800" dirty="0"/>
              <a:t> which are then element-wise added before feeding to the linear output layer.</a:t>
            </a:r>
          </a:p>
          <a:p>
            <a:r>
              <a:rPr lang="en-US" sz="1800" b="1" dirty="0"/>
              <a:t>Question Answering - </a:t>
            </a:r>
            <a:r>
              <a:rPr lang="en-US" sz="1800" dirty="0"/>
              <a:t>The document and question are concatenated with each of the possible answers. </a:t>
            </a:r>
            <a:r>
              <a:rPr lang="en-US" sz="1900" dirty="0"/>
              <a:t>Each of these sequences is processed independently by the model and then normalized by a </a:t>
            </a:r>
            <a:r>
              <a:rPr lang="en-US" sz="1900" dirty="0" err="1"/>
              <a:t>softmax</a:t>
            </a:r>
            <a:r>
              <a:rPr lang="en-US" sz="1900" dirty="0"/>
              <a:t> layer to produce an output distribution over possible answers.</a:t>
            </a:r>
            <a:endParaRPr lang="en-US" sz="1900" b="1" dirty="0"/>
          </a:p>
        </p:txBody>
      </p:sp>
      <p:pic>
        <p:nvPicPr>
          <p:cNvPr id="4" name="Picture 3">
            <a:extLst>
              <a:ext uri="{FF2B5EF4-FFF2-40B4-BE49-F238E27FC236}">
                <a16:creationId xmlns:a16="http://schemas.microsoft.com/office/drawing/2014/main" id="{D033AF49-C7DB-4345-821C-4F08215D414C}"/>
              </a:ext>
            </a:extLst>
          </p:cNvPr>
          <p:cNvPicPr>
            <a:picLocks noChangeAspect="1"/>
          </p:cNvPicPr>
          <p:nvPr/>
        </p:nvPicPr>
        <p:blipFill>
          <a:blip r:embed="rId3"/>
          <a:stretch>
            <a:fillRect/>
          </a:stretch>
        </p:blipFill>
        <p:spPr>
          <a:xfrm>
            <a:off x="6096000" y="1825625"/>
            <a:ext cx="5588721" cy="3755043"/>
          </a:xfrm>
          <a:prstGeom prst="rect">
            <a:avLst/>
          </a:prstGeom>
        </p:spPr>
      </p:pic>
    </p:spTree>
    <p:extLst>
      <p:ext uri="{BB962C8B-B14F-4D97-AF65-F5344CB8AC3E}">
        <p14:creationId xmlns:p14="http://schemas.microsoft.com/office/powerpoint/2010/main" val="1957553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0DA05-FD6F-4D28-B413-A3843B347A3D}"/>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CF581706-2F62-4214-9F31-2E1403F1188E}"/>
              </a:ext>
            </a:extLst>
          </p:cNvPr>
          <p:cNvSpPr>
            <a:spLocks noGrp="1"/>
          </p:cNvSpPr>
          <p:nvPr>
            <p:ph idx="1"/>
          </p:nvPr>
        </p:nvSpPr>
        <p:spPr/>
        <p:txBody>
          <a:bodyPr/>
          <a:lstStyle/>
          <a:p>
            <a:r>
              <a:rPr lang="en-US" dirty="0"/>
              <a:t>Most of the DL approaches require a substantial amount of labeled data.</a:t>
            </a:r>
          </a:p>
          <a:p>
            <a:r>
              <a:rPr lang="en-US" dirty="0"/>
              <a:t>The model can overcome the constraints of the small amount of annotated data for these specific tasks.</a:t>
            </a:r>
          </a:p>
          <a:p>
            <a:pPr lvl="1"/>
            <a:r>
              <a:rPr lang="en-US" dirty="0"/>
              <a:t>Unsupervised generative-pretraining (learning of word-level or phrase-level stats)</a:t>
            </a:r>
          </a:p>
          <a:p>
            <a:pPr lvl="1"/>
            <a:r>
              <a:rPr lang="en-US" dirty="0"/>
              <a:t>Supervised discriminative fine-tuning (supervised training using these-word level features)</a:t>
            </a:r>
          </a:p>
        </p:txBody>
      </p:sp>
    </p:spTree>
    <p:extLst>
      <p:ext uri="{BB962C8B-B14F-4D97-AF65-F5344CB8AC3E}">
        <p14:creationId xmlns:p14="http://schemas.microsoft.com/office/powerpoint/2010/main" val="3270223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EC70-7F54-4B90-B096-82756A406846}"/>
              </a:ext>
            </a:extLst>
          </p:cNvPr>
          <p:cNvSpPr>
            <a:spLocks noGrp="1"/>
          </p:cNvSpPr>
          <p:nvPr>
            <p:ph type="title"/>
          </p:nvPr>
        </p:nvSpPr>
        <p:spPr/>
        <p:txBody>
          <a:bodyPr/>
          <a:lstStyle/>
          <a:p>
            <a:r>
              <a:rPr lang="en-US" dirty="0"/>
              <a:t>Experiments (Unsupervised Pre-Training)</a:t>
            </a:r>
          </a:p>
        </p:txBody>
      </p:sp>
      <p:sp>
        <p:nvSpPr>
          <p:cNvPr id="3" name="Content Placeholder 2">
            <a:extLst>
              <a:ext uri="{FF2B5EF4-FFF2-40B4-BE49-F238E27FC236}">
                <a16:creationId xmlns:a16="http://schemas.microsoft.com/office/drawing/2014/main" id="{B58C7C38-7DD7-47E0-9A43-AC81135478AB}"/>
              </a:ext>
            </a:extLst>
          </p:cNvPr>
          <p:cNvSpPr>
            <a:spLocks noGrp="1"/>
          </p:cNvSpPr>
          <p:nvPr>
            <p:ph idx="1"/>
          </p:nvPr>
        </p:nvSpPr>
        <p:spPr>
          <a:xfrm>
            <a:off x="838200" y="1825625"/>
            <a:ext cx="5257800" cy="4351338"/>
          </a:xfrm>
        </p:spPr>
        <p:txBody>
          <a:bodyPr/>
          <a:lstStyle/>
          <a:p>
            <a:r>
              <a:rPr lang="en-US" dirty="0" err="1"/>
              <a:t>BookCorpus</a:t>
            </a:r>
            <a:r>
              <a:rPr lang="en-US" dirty="0"/>
              <a:t> dataset was used for training the language model.</a:t>
            </a:r>
          </a:p>
          <a:p>
            <a:pPr lvl="1"/>
            <a:r>
              <a:rPr lang="en-US" dirty="0"/>
              <a:t>Contains long stretches of contiguous text,</a:t>
            </a:r>
          </a:p>
          <a:p>
            <a:pPr lvl="1"/>
            <a:r>
              <a:rPr lang="en-US" dirty="0"/>
              <a:t>Over 7000 unique unpublished books.</a:t>
            </a:r>
          </a:p>
          <a:p>
            <a:r>
              <a:rPr lang="en-US" dirty="0"/>
              <a:t>Word Benchmark, </a:t>
            </a:r>
            <a:r>
              <a:rPr lang="en-US" dirty="0" err="1"/>
              <a:t>ELMo</a:t>
            </a:r>
            <a:r>
              <a:rPr lang="en-US" dirty="0"/>
              <a:t>.</a:t>
            </a:r>
          </a:p>
          <a:p>
            <a:endParaRPr lang="en-US" dirty="0"/>
          </a:p>
        </p:txBody>
      </p:sp>
      <p:pic>
        <p:nvPicPr>
          <p:cNvPr id="4" name="Picture 3">
            <a:extLst>
              <a:ext uri="{FF2B5EF4-FFF2-40B4-BE49-F238E27FC236}">
                <a16:creationId xmlns:a16="http://schemas.microsoft.com/office/drawing/2014/main" id="{E58D91C3-14C3-43E1-AEB0-D5CF99C67F15}"/>
              </a:ext>
            </a:extLst>
          </p:cNvPr>
          <p:cNvPicPr>
            <a:picLocks noChangeAspect="1"/>
          </p:cNvPicPr>
          <p:nvPr/>
        </p:nvPicPr>
        <p:blipFill>
          <a:blip r:embed="rId2"/>
          <a:stretch>
            <a:fillRect/>
          </a:stretch>
        </p:blipFill>
        <p:spPr>
          <a:xfrm>
            <a:off x="6096000" y="2087202"/>
            <a:ext cx="5725212" cy="2022885"/>
          </a:xfrm>
          <a:prstGeom prst="rect">
            <a:avLst/>
          </a:prstGeom>
        </p:spPr>
      </p:pic>
    </p:spTree>
    <p:extLst>
      <p:ext uri="{BB962C8B-B14F-4D97-AF65-F5344CB8AC3E}">
        <p14:creationId xmlns:p14="http://schemas.microsoft.com/office/powerpoint/2010/main" val="24048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F7F2-6C91-44E0-89B0-BA555A069790}"/>
              </a:ext>
            </a:extLst>
          </p:cNvPr>
          <p:cNvSpPr>
            <a:spLocks noGrp="1"/>
          </p:cNvSpPr>
          <p:nvPr>
            <p:ph type="title"/>
          </p:nvPr>
        </p:nvSpPr>
        <p:spPr/>
        <p:txBody>
          <a:bodyPr/>
          <a:lstStyle/>
          <a:p>
            <a:r>
              <a:rPr lang="en-US" dirty="0"/>
              <a:t>Model Specifications</a:t>
            </a:r>
          </a:p>
        </p:txBody>
      </p:sp>
      <p:sp>
        <p:nvSpPr>
          <p:cNvPr id="3" name="Content Placeholder 2">
            <a:extLst>
              <a:ext uri="{FF2B5EF4-FFF2-40B4-BE49-F238E27FC236}">
                <a16:creationId xmlns:a16="http://schemas.microsoft.com/office/drawing/2014/main" id="{714F8DA7-D60F-4647-A1D7-BBCF3E659086}"/>
              </a:ext>
            </a:extLst>
          </p:cNvPr>
          <p:cNvSpPr>
            <a:spLocks noGrp="1"/>
          </p:cNvSpPr>
          <p:nvPr>
            <p:ph idx="1"/>
          </p:nvPr>
        </p:nvSpPr>
        <p:spPr>
          <a:xfrm>
            <a:off x="838200" y="1825625"/>
            <a:ext cx="10515600" cy="4351338"/>
          </a:xfrm>
        </p:spPr>
        <p:txBody>
          <a:bodyPr/>
          <a:lstStyle/>
          <a:p>
            <a:r>
              <a:rPr lang="en-US" sz="1800" dirty="0"/>
              <a:t> 12-layer decoder-only transformer with masked self-attention heads (768 dim. States and 12 attention heads).</a:t>
            </a:r>
          </a:p>
          <a:p>
            <a:r>
              <a:rPr lang="en-US" sz="1800" dirty="0"/>
              <a:t>For the position-wise-feed-forward networks, 3072 dim. inner states are used.</a:t>
            </a:r>
          </a:p>
          <a:p>
            <a:r>
              <a:rPr lang="en-US" sz="1800" dirty="0"/>
              <a:t>Adam optimization with max. learning rate of 2.5e-4.</a:t>
            </a:r>
          </a:p>
          <a:p>
            <a:r>
              <a:rPr lang="en-US" sz="1800" dirty="0"/>
              <a:t>100 epochs n mini-batches of 64 randomly sampled, contiguous sequences of 512 tokens.</a:t>
            </a:r>
          </a:p>
          <a:p>
            <a:r>
              <a:rPr lang="en-US" sz="1800" dirty="0" err="1"/>
              <a:t>Bytepair</a:t>
            </a:r>
            <a:r>
              <a:rPr lang="en-US" sz="1800" dirty="0"/>
              <a:t> encoding vocabulary with 40.000 merges.</a:t>
            </a:r>
          </a:p>
          <a:p>
            <a:r>
              <a:rPr lang="en-US" sz="1800" dirty="0"/>
              <a:t>L2 regularization with w = 0.01.</a:t>
            </a:r>
          </a:p>
          <a:p>
            <a:r>
              <a:rPr lang="en-US" sz="1800" dirty="0"/>
              <a:t>Gaussian Error Linear Unit (GELU) for the activation function. </a:t>
            </a:r>
          </a:p>
          <a:p>
            <a:r>
              <a:rPr lang="en-US" sz="1800" dirty="0" err="1"/>
              <a:t>ftfy</a:t>
            </a:r>
            <a:r>
              <a:rPr lang="en-US" sz="1800" dirty="0"/>
              <a:t> library to clean the raw text.</a:t>
            </a:r>
          </a:p>
          <a:p>
            <a:r>
              <a:rPr lang="en-US" sz="1800" dirty="0" err="1"/>
              <a:t>spaCy</a:t>
            </a:r>
            <a:r>
              <a:rPr lang="en-US" sz="1800" dirty="0"/>
              <a:t> tokenizer.</a:t>
            </a:r>
          </a:p>
          <a:p>
            <a:endParaRPr lang="en-US" dirty="0"/>
          </a:p>
        </p:txBody>
      </p:sp>
    </p:spTree>
    <p:extLst>
      <p:ext uri="{BB962C8B-B14F-4D97-AF65-F5344CB8AC3E}">
        <p14:creationId xmlns:p14="http://schemas.microsoft.com/office/powerpoint/2010/main" val="38523447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9856C-6FC0-4196-B28F-2DBDA03DD1B9}"/>
              </a:ext>
            </a:extLst>
          </p:cNvPr>
          <p:cNvSpPr>
            <a:spLocks noGrp="1"/>
          </p:cNvSpPr>
          <p:nvPr>
            <p:ph type="title"/>
          </p:nvPr>
        </p:nvSpPr>
        <p:spPr/>
        <p:txBody>
          <a:bodyPr/>
          <a:lstStyle/>
          <a:p>
            <a:r>
              <a:rPr lang="en-US" dirty="0"/>
              <a:t>Fine-tuning Details</a:t>
            </a:r>
          </a:p>
        </p:txBody>
      </p:sp>
      <p:sp>
        <p:nvSpPr>
          <p:cNvPr id="3" name="Content Placeholder 2">
            <a:extLst>
              <a:ext uri="{FF2B5EF4-FFF2-40B4-BE49-F238E27FC236}">
                <a16:creationId xmlns:a16="http://schemas.microsoft.com/office/drawing/2014/main" id="{96498C21-AEE7-4D1A-B8F7-36C8A9AE574C}"/>
              </a:ext>
            </a:extLst>
          </p:cNvPr>
          <p:cNvSpPr>
            <a:spLocks noGrp="1"/>
          </p:cNvSpPr>
          <p:nvPr>
            <p:ph idx="1"/>
          </p:nvPr>
        </p:nvSpPr>
        <p:spPr/>
        <p:txBody>
          <a:bodyPr/>
          <a:lstStyle/>
          <a:p>
            <a:r>
              <a:rPr lang="en-US" dirty="0"/>
              <a:t>Hyperparameter settings from unsupervised pre-training are used.</a:t>
            </a:r>
          </a:p>
          <a:p>
            <a:r>
              <a:rPr lang="en-US" dirty="0"/>
              <a:t>Dropout with a rate of 0.1 is added to the classifier.</a:t>
            </a:r>
          </a:p>
          <a:p>
            <a:r>
              <a:rPr lang="en-US" dirty="0"/>
              <a:t>Learning rate of 6.25e-5 and batch size of 32 is used.</a:t>
            </a:r>
          </a:p>
          <a:p>
            <a:r>
              <a:rPr lang="en-US" dirty="0"/>
              <a:t>Linear learning rate decay schedule with warmup over 0.2% of training is used.</a:t>
            </a:r>
          </a:p>
          <a:p>
            <a:r>
              <a:rPr lang="el-GR" dirty="0"/>
              <a:t>λ</a:t>
            </a:r>
            <a:r>
              <a:rPr lang="en-US" dirty="0"/>
              <a:t> was set to 0.5.</a:t>
            </a:r>
          </a:p>
          <a:p>
            <a:endParaRPr lang="en-US" dirty="0"/>
          </a:p>
          <a:p>
            <a:endParaRPr lang="en-US" dirty="0"/>
          </a:p>
        </p:txBody>
      </p:sp>
    </p:spTree>
    <p:extLst>
      <p:ext uri="{BB962C8B-B14F-4D97-AF65-F5344CB8AC3E}">
        <p14:creationId xmlns:p14="http://schemas.microsoft.com/office/powerpoint/2010/main" val="3495268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0845-A545-4507-AA78-9EEDF80B0B33}"/>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C527123C-9136-4293-BB9A-2FE65931D7AF}"/>
              </a:ext>
            </a:extLst>
          </p:cNvPr>
          <p:cNvSpPr>
            <a:spLocks noGrp="1"/>
          </p:cNvSpPr>
          <p:nvPr>
            <p:ph idx="1"/>
          </p:nvPr>
        </p:nvSpPr>
        <p:spPr>
          <a:xfrm>
            <a:off x="838200" y="1825625"/>
            <a:ext cx="5257800" cy="4351338"/>
          </a:xfrm>
        </p:spPr>
        <p:txBody>
          <a:bodyPr>
            <a:normAutofit/>
          </a:bodyPr>
          <a:lstStyle/>
          <a:p>
            <a:r>
              <a:rPr lang="en-US" sz="1800" b="1" dirty="0"/>
              <a:t>Natural Language Inference – </a:t>
            </a:r>
            <a:r>
              <a:rPr lang="en-US" sz="1800" dirty="0"/>
              <a:t>Involves reading a pair of sentences and judging the relationship between them from one of entailment, contradiction, or neutral. </a:t>
            </a:r>
          </a:p>
        </p:txBody>
      </p:sp>
      <p:pic>
        <p:nvPicPr>
          <p:cNvPr id="4" name="Picture 3">
            <a:extLst>
              <a:ext uri="{FF2B5EF4-FFF2-40B4-BE49-F238E27FC236}">
                <a16:creationId xmlns:a16="http://schemas.microsoft.com/office/drawing/2014/main" id="{96FC6249-8EB5-4D2F-BDB2-8F60F648E412}"/>
              </a:ext>
            </a:extLst>
          </p:cNvPr>
          <p:cNvPicPr>
            <a:picLocks noChangeAspect="1"/>
          </p:cNvPicPr>
          <p:nvPr/>
        </p:nvPicPr>
        <p:blipFill>
          <a:blip r:embed="rId3"/>
          <a:stretch>
            <a:fillRect/>
          </a:stretch>
        </p:blipFill>
        <p:spPr>
          <a:xfrm>
            <a:off x="838200" y="3044825"/>
            <a:ext cx="4543425" cy="3448050"/>
          </a:xfrm>
          <a:prstGeom prst="rect">
            <a:avLst/>
          </a:prstGeom>
        </p:spPr>
      </p:pic>
      <p:pic>
        <p:nvPicPr>
          <p:cNvPr id="5" name="Picture 4">
            <a:extLst>
              <a:ext uri="{FF2B5EF4-FFF2-40B4-BE49-F238E27FC236}">
                <a16:creationId xmlns:a16="http://schemas.microsoft.com/office/drawing/2014/main" id="{0CEFA9E3-E432-4AA1-BE89-2B2A725579BB}"/>
              </a:ext>
            </a:extLst>
          </p:cNvPr>
          <p:cNvPicPr>
            <a:picLocks noChangeAspect="1"/>
          </p:cNvPicPr>
          <p:nvPr/>
        </p:nvPicPr>
        <p:blipFill>
          <a:blip r:embed="rId4"/>
          <a:stretch>
            <a:fillRect/>
          </a:stretch>
        </p:blipFill>
        <p:spPr>
          <a:xfrm>
            <a:off x="6096000" y="2455200"/>
            <a:ext cx="5605562" cy="2781300"/>
          </a:xfrm>
          <a:prstGeom prst="rect">
            <a:avLst/>
          </a:prstGeom>
        </p:spPr>
      </p:pic>
      <p:sp>
        <p:nvSpPr>
          <p:cNvPr id="6" name="TextBox 5">
            <a:extLst>
              <a:ext uri="{FF2B5EF4-FFF2-40B4-BE49-F238E27FC236}">
                <a16:creationId xmlns:a16="http://schemas.microsoft.com/office/drawing/2014/main" id="{7BEF346B-5D8F-41B0-A50A-9F716B180A87}"/>
              </a:ext>
            </a:extLst>
          </p:cNvPr>
          <p:cNvSpPr txBox="1"/>
          <p:nvPr/>
        </p:nvSpPr>
        <p:spPr>
          <a:xfrm>
            <a:off x="6733308" y="5337399"/>
            <a:ext cx="4042966" cy="646331"/>
          </a:xfrm>
          <a:prstGeom prst="rect">
            <a:avLst/>
          </a:prstGeom>
          <a:noFill/>
        </p:spPr>
        <p:txBody>
          <a:bodyPr wrap="none" rtlCol="0">
            <a:spAutoFit/>
          </a:bodyPr>
          <a:lstStyle/>
          <a:p>
            <a:pPr marL="285750" indent="-285750">
              <a:buFont typeface="Arial" panose="020B0604020202020204" pitchFamily="34" charset="0"/>
              <a:buChar char="•"/>
            </a:pPr>
            <a:r>
              <a:rPr lang="en-US" dirty="0"/>
              <a:t>5x indicates an ensemble of 5 models.</a:t>
            </a:r>
          </a:p>
          <a:p>
            <a:pPr marL="285750" indent="-285750">
              <a:buFont typeface="Arial" panose="020B0604020202020204" pitchFamily="34" charset="0"/>
              <a:buChar char="•"/>
            </a:pPr>
            <a:r>
              <a:rPr lang="en-US" dirty="0"/>
              <a:t>Accuracy is the metric.</a:t>
            </a:r>
          </a:p>
        </p:txBody>
      </p:sp>
    </p:spTree>
    <p:extLst>
      <p:ext uri="{BB962C8B-B14F-4D97-AF65-F5344CB8AC3E}">
        <p14:creationId xmlns:p14="http://schemas.microsoft.com/office/powerpoint/2010/main" val="19514605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87941-4D1D-49EC-8160-60105E39B6F5}"/>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7FAB0F0A-3E95-4659-835B-A0F1C1D3D70A}"/>
              </a:ext>
            </a:extLst>
          </p:cNvPr>
          <p:cNvSpPr>
            <a:spLocks noGrp="1"/>
          </p:cNvSpPr>
          <p:nvPr>
            <p:ph idx="1"/>
          </p:nvPr>
        </p:nvSpPr>
        <p:spPr>
          <a:xfrm>
            <a:off x="838200" y="1825625"/>
            <a:ext cx="5257800" cy="4351338"/>
          </a:xfrm>
        </p:spPr>
        <p:txBody>
          <a:bodyPr/>
          <a:lstStyle/>
          <a:p>
            <a:r>
              <a:rPr lang="en-US" sz="1800" b="1" dirty="0"/>
              <a:t>Question Answering and Commonsense Reasoning</a:t>
            </a:r>
            <a:r>
              <a:rPr lang="en-US" sz="1800" dirty="0"/>
              <a:t> - The RACE dataset (passages with associated questions from middle and high school exams) and Story Cloze dataset (selecting the correct ending to multi-sentence stories from two options) were used. The model outperformed the baseline on both of these datasets.</a:t>
            </a:r>
          </a:p>
          <a:p>
            <a:endParaRPr lang="en-US" dirty="0"/>
          </a:p>
        </p:txBody>
      </p:sp>
      <p:pic>
        <p:nvPicPr>
          <p:cNvPr id="4" name="Picture 3">
            <a:extLst>
              <a:ext uri="{FF2B5EF4-FFF2-40B4-BE49-F238E27FC236}">
                <a16:creationId xmlns:a16="http://schemas.microsoft.com/office/drawing/2014/main" id="{F7909562-63E7-46D8-8F48-5487BAB90202}"/>
              </a:ext>
            </a:extLst>
          </p:cNvPr>
          <p:cNvPicPr>
            <a:picLocks noChangeAspect="1"/>
          </p:cNvPicPr>
          <p:nvPr/>
        </p:nvPicPr>
        <p:blipFill>
          <a:blip r:embed="rId2"/>
          <a:stretch>
            <a:fillRect/>
          </a:stretch>
        </p:blipFill>
        <p:spPr>
          <a:xfrm>
            <a:off x="6244937" y="2209799"/>
            <a:ext cx="5424054" cy="3058391"/>
          </a:xfrm>
          <a:prstGeom prst="rect">
            <a:avLst/>
          </a:prstGeom>
        </p:spPr>
      </p:pic>
      <p:pic>
        <p:nvPicPr>
          <p:cNvPr id="5" name="Picture 4">
            <a:extLst>
              <a:ext uri="{FF2B5EF4-FFF2-40B4-BE49-F238E27FC236}">
                <a16:creationId xmlns:a16="http://schemas.microsoft.com/office/drawing/2014/main" id="{9C0B183F-83E7-4E27-A174-C1FCD4747C4A}"/>
              </a:ext>
            </a:extLst>
          </p:cNvPr>
          <p:cNvPicPr>
            <a:picLocks noChangeAspect="1"/>
          </p:cNvPicPr>
          <p:nvPr/>
        </p:nvPicPr>
        <p:blipFill>
          <a:blip r:embed="rId3"/>
          <a:stretch>
            <a:fillRect/>
          </a:stretch>
        </p:blipFill>
        <p:spPr>
          <a:xfrm>
            <a:off x="1075026" y="3738994"/>
            <a:ext cx="4410075" cy="2900797"/>
          </a:xfrm>
          <a:prstGeom prst="rect">
            <a:avLst/>
          </a:prstGeom>
        </p:spPr>
      </p:pic>
    </p:spTree>
    <p:extLst>
      <p:ext uri="{BB962C8B-B14F-4D97-AF65-F5344CB8AC3E}">
        <p14:creationId xmlns:p14="http://schemas.microsoft.com/office/powerpoint/2010/main" val="296248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649AA-3288-45BB-9C2F-3CD181053324}"/>
              </a:ext>
            </a:extLst>
          </p:cNvPr>
          <p:cNvSpPr>
            <a:spLocks noGrp="1"/>
          </p:cNvSpPr>
          <p:nvPr>
            <p:ph type="title"/>
          </p:nvPr>
        </p:nvSpPr>
        <p:spPr/>
        <p:txBody>
          <a:bodyPr/>
          <a:lstStyle/>
          <a:p>
            <a:r>
              <a:rPr lang="en-US" dirty="0"/>
              <a:t>Supervised Fine-Tuning</a:t>
            </a:r>
          </a:p>
        </p:txBody>
      </p:sp>
      <p:sp>
        <p:nvSpPr>
          <p:cNvPr id="3" name="Content Placeholder 2">
            <a:extLst>
              <a:ext uri="{FF2B5EF4-FFF2-40B4-BE49-F238E27FC236}">
                <a16:creationId xmlns:a16="http://schemas.microsoft.com/office/drawing/2014/main" id="{6E8AA10E-1D7A-4DF7-93F9-96FC7ACA2BBC}"/>
              </a:ext>
            </a:extLst>
          </p:cNvPr>
          <p:cNvSpPr>
            <a:spLocks noGrp="1"/>
          </p:cNvSpPr>
          <p:nvPr>
            <p:ph idx="1"/>
          </p:nvPr>
        </p:nvSpPr>
        <p:spPr>
          <a:xfrm>
            <a:off x="838200" y="1825625"/>
            <a:ext cx="5257800" cy="4351338"/>
          </a:xfrm>
        </p:spPr>
        <p:txBody>
          <a:bodyPr/>
          <a:lstStyle/>
          <a:p>
            <a:r>
              <a:rPr lang="en-US" sz="1800" b="1" dirty="0"/>
              <a:t>Semantic Similarity</a:t>
            </a:r>
            <a:r>
              <a:rPr lang="en-US" sz="1800" dirty="0"/>
              <a:t> - The challenges in this task are recognizing rephrasing, negation, and handling ambiguity. The model performs better on 2 (QQP and STS-B) of the 3 datasets.</a:t>
            </a:r>
          </a:p>
          <a:p>
            <a:r>
              <a:rPr lang="en-US" sz="1800" b="1" dirty="0"/>
              <a:t>Classification</a:t>
            </a:r>
            <a:r>
              <a:rPr lang="en-US" sz="1800" dirty="0"/>
              <a:t> - The model performs better on both Corpus of Linguistic Acceptability (</a:t>
            </a:r>
            <a:r>
              <a:rPr lang="en-US" sz="1800" dirty="0" err="1"/>
              <a:t>CoLA</a:t>
            </a:r>
            <a:r>
              <a:rPr lang="en-US" sz="1800" dirty="0"/>
              <a:t>) datasets and is at par with the state-of-the-art results on the Stanford Sentiment Treebank dataset.</a:t>
            </a:r>
          </a:p>
          <a:p>
            <a:endParaRPr lang="en-US" dirty="0"/>
          </a:p>
        </p:txBody>
      </p:sp>
      <p:pic>
        <p:nvPicPr>
          <p:cNvPr id="4" name="Picture 3">
            <a:extLst>
              <a:ext uri="{FF2B5EF4-FFF2-40B4-BE49-F238E27FC236}">
                <a16:creationId xmlns:a16="http://schemas.microsoft.com/office/drawing/2014/main" id="{D6CB63F6-F742-4BB9-865B-CE390C0E33F6}"/>
              </a:ext>
            </a:extLst>
          </p:cNvPr>
          <p:cNvPicPr>
            <a:picLocks noChangeAspect="1"/>
          </p:cNvPicPr>
          <p:nvPr/>
        </p:nvPicPr>
        <p:blipFill>
          <a:blip r:embed="rId3"/>
          <a:stretch>
            <a:fillRect/>
          </a:stretch>
        </p:blipFill>
        <p:spPr>
          <a:xfrm>
            <a:off x="1178607" y="4091852"/>
            <a:ext cx="4352925" cy="2401023"/>
          </a:xfrm>
          <a:prstGeom prst="rect">
            <a:avLst/>
          </a:prstGeom>
        </p:spPr>
      </p:pic>
      <p:pic>
        <p:nvPicPr>
          <p:cNvPr id="5" name="Picture 4">
            <a:extLst>
              <a:ext uri="{FF2B5EF4-FFF2-40B4-BE49-F238E27FC236}">
                <a16:creationId xmlns:a16="http://schemas.microsoft.com/office/drawing/2014/main" id="{2BAAD440-BF22-4F48-9EC1-6460D506AA35}"/>
              </a:ext>
            </a:extLst>
          </p:cNvPr>
          <p:cNvPicPr>
            <a:picLocks noChangeAspect="1"/>
          </p:cNvPicPr>
          <p:nvPr/>
        </p:nvPicPr>
        <p:blipFill>
          <a:blip r:embed="rId4"/>
          <a:stretch>
            <a:fillRect/>
          </a:stretch>
        </p:blipFill>
        <p:spPr>
          <a:xfrm>
            <a:off x="7044095" y="1027906"/>
            <a:ext cx="3895725" cy="2790825"/>
          </a:xfrm>
          <a:prstGeom prst="rect">
            <a:avLst/>
          </a:prstGeom>
        </p:spPr>
      </p:pic>
      <p:pic>
        <p:nvPicPr>
          <p:cNvPr id="6" name="Picture 5">
            <a:extLst>
              <a:ext uri="{FF2B5EF4-FFF2-40B4-BE49-F238E27FC236}">
                <a16:creationId xmlns:a16="http://schemas.microsoft.com/office/drawing/2014/main" id="{F459FCEB-AAAE-4AC8-9B9C-EF3EFA18A0D5}"/>
              </a:ext>
            </a:extLst>
          </p:cNvPr>
          <p:cNvPicPr>
            <a:picLocks noChangeAspect="1"/>
          </p:cNvPicPr>
          <p:nvPr/>
        </p:nvPicPr>
        <p:blipFill>
          <a:blip r:embed="rId5"/>
          <a:stretch>
            <a:fillRect/>
          </a:stretch>
        </p:blipFill>
        <p:spPr>
          <a:xfrm>
            <a:off x="7296507" y="4130675"/>
            <a:ext cx="3390900" cy="2362200"/>
          </a:xfrm>
          <a:prstGeom prst="rect">
            <a:avLst/>
          </a:prstGeom>
        </p:spPr>
      </p:pic>
    </p:spTree>
    <p:extLst>
      <p:ext uri="{BB962C8B-B14F-4D97-AF65-F5344CB8AC3E}">
        <p14:creationId xmlns:p14="http://schemas.microsoft.com/office/powerpoint/2010/main" val="701631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F33D77-73AE-49A4-B289-910B111EBDD1}"/>
              </a:ext>
            </a:extLst>
          </p:cNvPr>
          <p:cNvSpPr>
            <a:spLocks noGrp="1"/>
          </p:cNvSpPr>
          <p:nvPr>
            <p:ph idx="1"/>
          </p:nvPr>
        </p:nvSpPr>
        <p:spPr>
          <a:xfrm>
            <a:off x="666750" y="396218"/>
            <a:ext cx="5257800" cy="4351338"/>
          </a:xfrm>
        </p:spPr>
        <p:txBody>
          <a:bodyPr/>
          <a:lstStyle/>
          <a:p>
            <a:r>
              <a:rPr lang="en-US" dirty="0"/>
              <a:t>mc -&gt; Matthews correlation</a:t>
            </a:r>
          </a:p>
          <a:p>
            <a:r>
              <a:rPr lang="en-US" dirty="0"/>
              <a:t>acc -&gt; Accuracy</a:t>
            </a:r>
          </a:p>
          <a:p>
            <a:r>
              <a:rPr lang="en-US" dirty="0"/>
              <a:t>pc -&gt; Pearson correlation</a:t>
            </a:r>
          </a:p>
        </p:txBody>
      </p:sp>
      <p:pic>
        <p:nvPicPr>
          <p:cNvPr id="5" name="Picture 4">
            <a:extLst>
              <a:ext uri="{FF2B5EF4-FFF2-40B4-BE49-F238E27FC236}">
                <a16:creationId xmlns:a16="http://schemas.microsoft.com/office/drawing/2014/main" id="{705D7BA9-3AB3-43F8-9BD7-67FE7F482D3F}"/>
              </a:ext>
            </a:extLst>
          </p:cNvPr>
          <p:cNvPicPr>
            <a:picLocks noChangeAspect="1"/>
          </p:cNvPicPr>
          <p:nvPr/>
        </p:nvPicPr>
        <p:blipFill>
          <a:blip r:embed="rId3"/>
          <a:stretch>
            <a:fillRect/>
          </a:stretch>
        </p:blipFill>
        <p:spPr>
          <a:xfrm>
            <a:off x="190500" y="2048012"/>
            <a:ext cx="5734050" cy="1047750"/>
          </a:xfrm>
          <a:prstGeom prst="rect">
            <a:avLst/>
          </a:prstGeom>
        </p:spPr>
      </p:pic>
      <p:pic>
        <p:nvPicPr>
          <p:cNvPr id="6" name="Picture 5">
            <a:extLst>
              <a:ext uri="{FF2B5EF4-FFF2-40B4-BE49-F238E27FC236}">
                <a16:creationId xmlns:a16="http://schemas.microsoft.com/office/drawing/2014/main" id="{2ED0C707-5D6C-4FCB-9CB4-6BDDEF7C13F2}"/>
              </a:ext>
            </a:extLst>
          </p:cNvPr>
          <p:cNvPicPr>
            <a:picLocks noChangeAspect="1"/>
          </p:cNvPicPr>
          <p:nvPr/>
        </p:nvPicPr>
        <p:blipFill>
          <a:blip r:embed="rId4"/>
          <a:stretch>
            <a:fillRect/>
          </a:stretch>
        </p:blipFill>
        <p:spPr>
          <a:xfrm>
            <a:off x="666750" y="3543217"/>
            <a:ext cx="4480691" cy="2408677"/>
          </a:xfrm>
          <a:prstGeom prst="rect">
            <a:avLst/>
          </a:prstGeom>
        </p:spPr>
      </p:pic>
      <p:pic>
        <p:nvPicPr>
          <p:cNvPr id="7" name="Picture 6">
            <a:extLst>
              <a:ext uri="{FF2B5EF4-FFF2-40B4-BE49-F238E27FC236}">
                <a16:creationId xmlns:a16="http://schemas.microsoft.com/office/drawing/2014/main" id="{B6BF09DC-EAFF-4462-B6C7-02163B8F13EB}"/>
              </a:ext>
            </a:extLst>
          </p:cNvPr>
          <p:cNvPicPr>
            <a:picLocks noChangeAspect="1"/>
          </p:cNvPicPr>
          <p:nvPr/>
        </p:nvPicPr>
        <p:blipFill>
          <a:blip r:embed="rId5"/>
          <a:stretch>
            <a:fillRect/>
          </a:stretch>
        </p:blipFill>
        <p:spPr>
          <a:xfrm>
            <a:off x="5924550" y="2246779"/>
            <a:ext cx="5752443" cy="3009900"/>
          </a:xfrm>
          <a:prstGeom prst="rect">
            <a:avLst/>
          </a:prstGeom>
        </p:spPr>
      </p:pic>
    </p:spTree>
    <p:extLst>
      <p:ext uri="{BB962C8B-B14F-4D97-AF65-F5344CB8AC3E}">
        <p14:creationId xmlns:p14="http://schemas.microsoft.com/office/powerpoint/2010/main" val="290419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6EB49-1FEC-40A3-A0C3-DD8FEDCD79FE}"/>
              </a:ext>
            </a:extLst>
          </p:cNvPr>
          <p:cNvSpPr>
            <a:spLocks noGrp="1"/>
          </p:cNvSpPr>
          <p:nvPr>
            <p:ph type="title"/>
          </p:nvPr>
        </p:nvSpPr>
        <p:spPr/>
        <p:txBody>
          <a:bodyPr/>
          <a:lstStyle/>
          <a:p>
            <a:r>
              <a:rPr lang="en-US" dirty="0"/>
              <a:t>Number of Layers Transferred - Analysis</a:t>
            </a:r>
          </a:p>
        </p:txBody>
      </p:sp>
      <p:sp>
        <p:nvSpPr>
          <p:cNvPr id="3" name="Content Placeholder 2">
            <a:extLst>
              <a:ext uri="{FF2B5EF4-FFF2-40B4-BE49-F238E27FC236}">
                <a16:creationId xmlns:a16="http://schemas.microsoft.com/office/drawing/2014/main" id="{CF0881EA-5880-4604-A402-3DDD87C48C56}"/>
              </a:ext>
            </a:extLst>
          </p:cNvPr>
          <p:cNvSpPr>
            <a:spLocks noGrp="1"/>
          </p:cNvSpPr>
          <p:nvPr>
            <p:ph idx="1"/>
          </p:nvPr>
        </p:nvSpPr>
        <p:spPr>
          <a:xfrm>
            <a:off x="838200" y="1825625"/>
            <a:ext cx="5257800" cy="4351338"/>
          </a:xfrm>
        </p:spPr>
        <p:txBody>
          <a:bodyPr/>
          <a:lstStyle/>
          <a:p>
            <a:r>
              <a:rPr lang="en-US" sz="1800" dirty="0"/>
              <a:t>More the number of layers that are transferred from the pretrained model to the supervised target task, the better is the performance on the target tasks.</a:t>
            </a:r>
          </a:p>
          <a:p>
            <a:endParaRPr lang="en-US" dirty="0"/>
          </a:p>
        </p:txBody>
      </p:sp>
      <p:pic>
        <p:nvPicPr>
          <p:cNvPr id="4" name="Picture 3">
            <a:extLst>
              <a:ext uri="{FF2B5EF4-FFF2-40B4-BE49-F238E27FC236}">
                <a16:creationId xmlns:a16="http://schemas.microsoft.com/office/drawing/2014/main" id="{D492A578-4664-4B6E-B09D-3307CE1362C5}"/>
              </a:ext>
            </a:extLst>
          </p:cNvPr>
          <p:cNvPicPr>
            <a:picLocks noChangeAspect="1"/>
          </p:cNvPicPr>
          <p:nvPr/>
        </p:nvPicPr>
        <p:blipFill>
          <a:blip r:embed="rId2"/>
          <a:stretch>
            <a:fillRect/>
          </a:stretch>
        </p:blipFill>
        <p:spPr>
          <a:xfrm>
            <a:off x="6515100" y="1791494"/>
            <a:ext cx="5257800" cy="4419600"/>
          </a:xfrm>
          <a:prstGeom prst="rect">
            <a:avLst/>
          </a:prstGeom>
        </p:spPr>
      </p:pic>
    </p:spTree>
    <p:extLst>
      <p:ext uri="{BB962C8B-B14F-4D97-AF65-F5344CB8AC3E}">
        <p14:creationId xmlns:p14="http://schemas.microsoft.com/office/powerpoint/2010/main" val="31888147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3E68D-FD2A-458A-93ED-259E43EF411F}"/>
              </a:ext>
            </a:extLst>
          </p:cNvPr>
          <p:cNvSpPr>
            <a:spLocks noGrp="1"/>
          </p:cNvSpPr>
          <p:nvPr>
            <p:ph type="title"/>
          </p:nvPr>
        </p:nvSpPr>
        <p:spPr/>
        <p:txBody>
          <a:bodyPr/>
          <a:lstStyle/>
          <a:p>
            <a:r>
              <a:rPr lang="en-US" dirty="0"/>
              <a:t>Zero-Shot Performance on Different Tasks</a:t>
            </a:r>
          </a:p>
        </p:txBody>
      </p:sp>
      <p:sp>
        <p:nvSpPr>
          <p:cNvPr id="3" name="Content Placeholder 2">
            <a:extLst>
              <a:ext uri="{FF2B5EF4-FFF2-40B4-BE49-F238E27FC236}">
                <a16:creationId xmlns:a16="http://schemas.microsoft.com/office/drawing/2014/main" id="{3C5229F2-F3FB-470C-9297-D40DBE297576}"/>
              </a:ext>
            </a:extLst>
          </p:cNvPr>
          <p:cNvSpPr>
            <a:spLocks noGrp="1"/>
          </p:cNvSpPr>
          <p:nvPr>
            <p:ph idx="1"/>
          </p:nvPr>
        </p:nvSpPr>
        <p:spPr>
          <a:xfrm>
            <a:off x="838200" y="1825625"/>
            <a:ext cx="10515600" cy="4351338"/>
          </a:xfrm>
        </p:spPr>
        <p:txBody>
          <a:bodyPr>
            <a:normAutofit/>
          </a:bodyPr>
          <a:lstStyle/>
          <a:p>
            <a:r>
              <a:rPr lang="en-US" sz="2000" dirty="0"/>
              <a:t>Series of heuristic solutions designed. </a:t>
            </a:r>
          </a:p>
          <a:p>
            <a:r>
              <a:rPr lang="en-US" sz="2000" dirty="0"/>
              <a:t>For </a:t>
            </a:r>
            <a:r>
              <a:rPr lang="en-US" sz="2000" dirty="0" err="1"/>
              <a:t>CoLA</a:t>
            </a:r>
            <a:r>
              <a:rPr lang="en-US" sz="2000" dirty="0"/>
              <a:t> (linguistic acceptability), examples are scored as the average token log-probability the generative model assigns and predictions are made by thresholding.</a:t>
            </a:r>
          </a:p>
          <a:p>
            <a:r>
              <a:rPr lang="en-US" sz="2000" dirty="0"/>
              <a:t>For SST-2 (sentiment analysis), they append the token “very” to each example and restrict the model’s output distribution to only the words “positive” and “negative” and guess the token it assigns higher probability to as the prediction.</a:t>
            </a:r>
          </a:p>
          <a:p>
            <a:r>
              <a:rPr lang="en-US" sz="2000" dirty="0"/>
              <a:t>For RACE (question answering), they pick the answer the generative model assigns the highest average token log-probability when conditioned on the document and question.</a:t>
            </a:r>
          </a:p>
          <a:p>
            <a:r>
              <a:rPr lang="en-US" sz="2000" dirty="0"/>
              <a:t>For DPRD (</a:t>
            </a:r>
            <a:r>
              <a:rPr lang="en-US" sz="2000" dirty="0" err="1"/>
              <a:t>winograd</a:t>
            </a:r>
            <a:r>
              <a:rPr lang="en-US" sz="2000" dirty="0"/>
              <a:t> schemas), they replace the definition pronoun with the two possible referents and predict the resolution that the generative models assign higher average token log-probability to the rest of the seq. after the substitution.</a:t>
            </a:r>
          </a:p>
        </p:txBody>
      </p:sp>
    </p:spTree>
    <p:extLst>
      <p:ext uri="{BB962C8B-B14F-4D97-AF65-F5344CB8AC3E}">
        <p14:creationId xmlns:p14="http://schemas.microsoft.com/office/powerpoint/2010/main" val="2246175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2BE7B-4E43-4669-99E1-F8D14379DEC1}"/>
              </a:ext>
            </a:extLst>
          </p:cNvPr>
          <p:cNvSpPr>
            <a:spLocks noGrp="1"/>
          </p:cNvSpPr>
          <p:nvPr>
            <p:ph type="title"/>
          </p:nvPr>
        </p:nvSpPr>
        <p:spPr/>
        <p:txBody>
          <a:bodyPr/>
          <a:lstStyle/>
          <a:p>
            <a:r>
              <a:rPr lang="en-US" dirty="0"/>
              <a:t>Zero-Shot Performance on Different Tasks</a:t>
            </a:r>
          </a:p>
        </p:txBody>
      </p:sp>
      <p:sp>
        <p:nvSpPr>
          <p:cNvPr id="3" name="Content Placeholder 2">
            <a:extLst>
              <a:ext uri="{FF2B5EF4-FFF2-40B4-BE49-F238E27FC236}">
                <a16:creationId xmlns:a16="http://schemas.microsoft.com/office/drawing/2014/main" id="{08A5DFC5-EFB0-40F1-B715-9700CE925EF6}"/>
              </a:ext>
            </a:extLst>
          </p:cNvPr>
          <p:cNvSpPr>
            <a:spLocks noGrp="1"/>
          </p:cNvSpPr>
          <p:nvPr>
            <p:ph idx="1"/>
          </p:nvPr>
        </p:nvSpPr>
        <p:spPr>
          <a:xfrm>
            <a:off x="838201" y="1825625"/>
            <a:ext cx="3603406" cy="4351338"/>
          </a:xfrm>
        </p:spPr>
        <p:txBody>
          <a:bodyPr/>
          <a:lstStyle/>
          <a:p>
            <a:r>
              <a:rPr lang="en-US" dirty="0"/>
              <a:t>Performance of these heuristics is stable and steadily increases over training.</a:t>
            </a:r>
          </a:p>
          <a:p>
            <a:r>
              <a:rPr lang="en-US" dirty="0"/>
              <a:t>LSTM exhibits higher variance in its zero-shot performance.</a:t>
            </a:r>
          </a:p>
          <a:p>
            <a:endParaRPr lang="en-US" dirty="0"/>
          </a:p>
        </p:txBody>
      </p:sp>
      <p:pic>
        <p:nvPicPr>
          <p:cNvPr id="4" name="Picture 3">
            <a:extLst>
              <a:ext uri="{FF2B5EF4-FFF2-40B4-BE49-F238E27FC236}">
                <a16:creationId xmlns:a16="http://schemas.microsoft.com/office/drawing/2014/main" id="{96A52310-4169-46E3-976D-D899BBF9CE73}"/>
              </a:ext>
            </a:extLst>
          </p:cNvPr>
          <p:cNvPicPr>
            <a:picLocks noChangeAspect="1"/>
          </p:cNvPicPr>
          <p:nvPr/>
        </p:nvPicPr>
        <p:blipFill>
          <a:blip r:embed="rId3"/>
          <a:stretch>
            <a:fillRect/>
          </a:stretch>
        </p:blipFill>
        <p:spPr>
          <a:xfrm>
            <a:off x="4441606" y="1825625"/>
            <a:ext cx="7477125" cy="4295775"/>
          </a:xfrm>
          <a:prstGeom prst="rect">
            <a:avLst/>
          </a:prstGeom>
        </p:spPr>
      </p:pic>
    </p:spTree>
    <p:extLst>
      <p:ext uri="{BB962C8B-B14F-4D97-AF65-F5344CB8AC3E}">
        <p14:creationId xmlns:p14="http://schemas.microsoft.com/office/powerpoint/2010/main" val="463738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DA475-9BFE-426E-B133-067E3D756048}"/>
              </a:ext>
            </a:extLst>
          </p:cNvPr>
          <p:cNvSpPr>
            <a:spLocks noGrp="1"/>
          </p:cNvSpPr>
          <p:nvPr>
            <p:ph type="title"/>
          </p:nvPr>
        </p:nvSpPr>
        <p:spPr/>
        <p:txBody>
          <a:bodyPr/>
          <a:lstStyle/>
          <a:p>
            <a:r>
              <a:rPr lang="en-US" dirty="0"/>
              <a:t>Generative Pre-Training (GPT)</a:t>
            </a:r>
          </a:p>
        </p:txBody>
      </p:sp>
      <p:sp>
        <p:nvSpPr>
          <p:cNvPr id="3" name="Content Placeholder 2">
            <a:extLst>
              <a:ext uri="{FF2B5EF4-FFF2-40B4-BE49-F238E27FC236}">
                <a16:creationId xmlns:a16="http://schemas.microsoft.com/office/drawing/2014/main" id="{A8EB7B1F-228C-4D3F-BC6D-483271CC5924}"/>
              </a:ext>
            </a:extLst>
          </p:cNvPr>
          <p:cNvSpPr>
            <a:spLocks noGrp="1"/>
          </p:cNvSpPr>
          <p:nvPr>
            <p:ph idx="1"/>
          </p:nvPr>
        </p:nvSpPr>
        <p:spPr/>
        <p:txBody>
          <a:bodyPr/>
          <a:lstStyle/>
          <a:p>
            <a:r>
              <a:rPr lang="en-US" b="1" dirty="0"/>
              <a:t>Goal</a:t>
            </a:r>
            <a:r>
              <a:rPr lang="en-US" dirty="0"/>
              <a:t>: Learn a universal representation that transfers with little adaptation to a wide range of tasks.</a:t>
            </a:r>
          </a:p>
          <a:p>
            <a:r>
              <a:rPr lang="en-US" b="1" dirty="0"/>
              <a:t> Two-stage training procedure</a:t>
            </a:r>
            <a:r>
              <a:rPr lang="en-US" dirty="0"/>
              <a:t>: </a:t>
            </a:r>
          </a:p>
          <a:p>
            <a:pPr lvl="1"/>
            <a:r>
              <a:rPr lang="en-US" dirty="0"/>
              <a:t>Language modeling (LM) objective is used on the unlabeled data to learn the initial parameters of the model.</a:t>
            </a:r>
          </a:p>
          <a:p>
            <a:pPr lvl="1"/>
            <a:r>
              <a:rPr lang="en-US" dirty="0"/>
              <a:t>These parameters are then adapted to a target task using the corresponding supervised objective.</a:t>
            </a:r>
          </a:p>
          <a:p>
            <a:r>
              <a:rPr lang="en-US" dirty="0"/>
              <a:t>Transformer decoder is used as the underlying architecture.</a:t>
            </a:r>
          </a:p>
        </p:txBody>
      </p:sp>
    </p:spTree>
    <p:extLst>
      <p:ext uri="{BB962C8B-B14F-4D97-AF65-F5344CB8AC3E}">
        <p14:creationId xmlns:p14="http://schemas.microsoft.com/office/powerpoint/2010/main" val="6586163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EFCE-DD7B-4626-B458-6BC99B6E1176}"/>
              </a:ext>
            </a:extLst>
          </p:cNvPr>
          <p:cNvSpPr>
            <a:spLocks noGrp="1"/>
          </p:cNvSpPr>
          <p:nvPr>
            <p:ph type="title"/>
          </p:nvPr>
        </p:nvSpPr>
        <p:spPr/>
        <p:txBody>
          <a:bodyPr/>
          <a:lstStyle/>
          <a:p>
            <a:r>
              <a:rPr lang="en-US" dirty="0"/>
              <a:t>Ablation Studies</a:t>
            </a:r>
          </a:p>
        </p:txBody>
      </p:sp>
      <p:sp>
        <p:nvSpPr>
          <p:cNvPr id="3" name="Content Placeholder 2">
            <a:extLst>
              <a:ext uri="{FF2B5EF4-FFF2-40B4-BE49-F238E27FC236}">
                <a16:creationId xmlns:a16="http://schemas.microsoft.com/office/drawing/2014/main" id="{2BFC0828-A0E8-4459-8FC1-765755BB91E0}"/>
              </a:ext>
            </a:extLst>
          </p:cNvPr>
          <p:cNvSpPr>
            <a:spLocks noGrp="1"/>
          </p:cNvSpPr>
          <p:nvPr>
            <p:ph idx="1"/>
          </p:nvPr>
        </p:nvSpPr>
        <p:spPr>
          <a:xfrm>
            <a:off x="838200" y="1825625"/>
            <a:ext cx="5257800" cy="4351338"/>
          </a:xfrm>
        </p:spPr>
        <p:txBody>
          <a:bodyPr>
            <a:normAutofit/>
          </a:bodyPr>
          <a:lstStyle/>
          <a:p>
            <a:r>
              <a:rPr lang="en-US" sz="1600" dirty="0"/>
              <a:t>Three different ablation studies performed:</a:t>
            </a:r>
          </a:p>
          <a:p>
            <a:pPr lvl="1"/>
            <a:r>
              <a:rPr lang="en-US" sz="1600" dirty="0"/>
              <a:t>Without  the auxiliary LM objective during fine-tuning.</a:t>
            </a:r>
          </a:p>
          <a:p>
            <a:pPr lvl="1"/>
            <a:r>
              <a:rPr lang="en-US" sz="1600" dirty="0"/>
              <a:t>Effect of the transformer analyzed by comparing it with a single layer 2048 unit LSTM using the same framework.</a:t>
            </a:r>
          </a:p>
          <a:p>
            <a:pPr lvl="1"/>
            <a:r>
              <a:rPr lang="en-US" sz="1600" dirty="0"/>
              <a:t>They also compare with their transformer architecture directly trained on supervised target tasks, without pre-training. </a:t>
            </a:r>
          </a:p>
        </p:txBody>
      </p:sp>
      <p:pic>
        <p:nvPicPr>
          <p:cNvPr id="4" name="Picture 3">
            <a:extLst>
              <a:ext uri="{FF2B5EF4-FFF2-40B4-BE49-F238E27FC236}">
                <a16:creationId xmlns:a16="http://schemas.microsoft.com/office/drawing/2014/main" id="{CBBFC48A-EBF2-4476-BD56-7A938195A606}"/>
              </a:ext>
            </a:extLst>
          </p:cNvPr>
          <p:cNvPicPr>
            <a:picLocks noChangeAspect="1"/>
          </p:cNvPicPr>
          <p:nvPr/>
        </p:nvPicPr>
        <p:blipFill>
          <a:blip r:embed="rId3"/>
          <a:stretch>
            <a:fillRect/>
          </a:stretch>
        </p:blipFill>
        <p:spPr>
          <a:xfrm>
            <a:off x="1909762" y="4425950"/>
            <a:ext cx="8372475" cy="1885950"/>
          </a:xfrm>
          <a:prstGeom prst="rect">
            <a:avLst/>
          </a:prstGeom>
        </p:spPr>
      </p:pic>
    </p:spTree>
    <p:extLst>
      <p:ext uri="{BB962C8B-B14F-4D97-AF65-F5344CB8AC3E}">
        <p14:creationId xmlns:p14="http://schemas.microsoft.com/office/powerpoint/2010/main" val="2511679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A63B1-78DD-4685-9219-6237F7286A3F}"/>
              </a:ext>
            </a:extLst>
          </p:cNvPr>
          <p:cNvSpPr>
            <a:spLocks noGrp="1"/>
          </p:cNvSpPr>
          <p:nvPr>
            <p:ph type="title"/>
          </p:nvPr>
        </p:nvSpPr>
        <p:spPr/>
        <p:txBody>
          <a:bodyPr/>
          <a:lstStyle/>
          <a:p>
            <a:r>
              <a:rPr lang="en-US" dirty="0"/>
              <a:t>Transformer Architecture</a:t>
            </a:r>
          </a:p>
        </p:txBody>
      </p:sp>
      <p:pic>
        <p:nvPicPr>
          <p:cNvPr id="4" name="Content Placeholder 3">
            <a:extLst>
              <a:ext uri="{FF2B5EF4-FFF2-40B4-BE49-F238E27FC236}">
                <a16:creationId xmlns:a16="http://schemas.microsoft.com/office/drawing/2014/main" id="{B3959D02-D591-42CF-BEBB-326D24B4D2A6}"/>
              </a:ext>
            </a:extLst>
          </p:cNvPr>
          <p:cNvPicPr>
            <a:picLocks noGrp="1" noChangeAspect="1"/>
          </p:cNvPicPr>
          <p:nvPr>
            <p:ph idx="1"/>
          </p:nvPr>
        </p:nvPicPr>
        <p:blipFill>
          <a:blip r:embed="rId3"/>
          <a:stretch>
            <a:fillRect/>
          </a:stretch>
        </p:blipFill>
        <p:spPr>
          <a:xfrm>
            <a:off x="838200" y="1690688"/>
            <a:ext cx="4926046" cy="3743325"/>
          </a:xfrm>
          <a:prstGeom prst="rect">
            <a:avLst/>
          </a:prstGeom>
        </p:spPr>
      </p:pic>
      <p:pic>
        <p:nvPicPr>
          <p:cNvPr id="5" name="Picture 4">
            <a:extLst>
              <a:ext uri="{FF2B5EF4-FFF2-40B4-BE49-F238E27FC236}">
                <a16:creationId xmlns:a16="http://schemas.microsoft.com/office/drawing/2014/main" id="{DC719136-553B-4028-AFCD-A3A94EEE77AF}"/>
              </a:ext>
            </a:extLst>
          </p:cNvPr>
          <p:cNvPicPr>
            <a:picLocks noChangeAspect="1"/>
          </p:cNvPicPr>
          <p:nvPr/>
        </p:nvPicPr>
        <p:blipFill>
          <a:blip r:embed="rId4"/>
          <a:stretch>
            <a:fillRect/>
          </a:stretch>
        </p:blipFill>
        <p:spPr>
          <a:xfrm>
            <a:off x="5764246" y="1208563"/>
            <a:ext cx="6090039" cy="1807688"/>
          </a:xfrm>
          <a:prstGeom prst="rect">
            <a:avLst/>
          </a:prstGeom>
        </p:spPr>
      </p:pic>
      <p:pic>
        <p:nvPicPr>
          <p:cNvPr id="6" name="Content Placeholder 3">
            <a:extLst>
              <a:ext uri="{FF2B5EF4-FFF2-40B4-BE49-F238E27FC236}">
                <a16:creationId xmlns:a16="http://schemas.microsoft.com/office/drawing/2014/main" id="{A9A7BAA8-DC44-4F21-B58F-398FDE0A5F02}"/>
              </a:ext>
            </a:extLst>
          </p:cNvPr>
          <p:cNvPicPr>
            <a:picLocks noChangeAspect="1"/>
          </p:cNvPicPr>
          <p:nvPr/>
        </p:nvPicPr>
        <p:blipFill>
          <a:blip r:embed="rId5"/>
          <a:stretch>
            <a:fillRect/>
          </a:stretch>
        </p:blipFill>
        <p:spPr>
          <a:xfrm>
            <a:off x="5948230" y="3213468"/>
            <a:ext cx="5722070" cy="1807688"/>
          </a:xfrm>
          <a:prstGeom prst="rect">
            <a:avLst/>
          </a:prstGeom>
        </p:spPr>
      </p:pic>
    </p:spTree>
    <p:extLst>
      <p:ext uri="{BB962C8B-B14F-4D97-AF65-F5344CB8AC3E}">
        <p14:creationId xmlns:p14="http://schemas.microsoft.com/office/powerpoint/2010/main" val="1485300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F800C-6003-425A-8E6F-DCBBBF3A86A6}"/>
              </a:ext>
            </a:extLst>
          </p:cNvPr>
          <p:cNvSpPr>
            <a:spLocks noGrp="1"/>
          </p:cNvSpPr>
          <p:nvPr>
            <p:ph type="title"/>
          </p:nvPr>
        </p:nvSpPr>
        <p:spPr/>
        <p:txBody>
          <a:bodyPr/>
          <a:lstStyle/>
          <a:p>
            <a:r>
              <a:rPr lang="en-US" dirty="0"/>
              <a:t>Transformer Encoder and Decoder </a:t>
            </a:r>
          </a:p>
        </p:txBody>
      </p:sp>
      <p:pic>
        <p:nvPicPr>
          <p:cNvPr id="4" name="Content Placeholder 3">
            <a:extLst>
              <a:ext uri="{FF2B5EF4-FFF2-40B4-BE49-F238E27FC236}">
                <a16:creationId xmlns:a16="http://schemas.microsoft.com/office/drawing/2014/main" id="{5F4E19DA-AADB-4C5D-BE8F-B2538BB10897}"/>
              </a:ext>
            </a:extLst>
          </p:cNvPr>
          <p:cNvPicPr>
            <a:picLocks noGrp="1" noChangeAspect="1"/>
          </p:cNvPicPr>
          <p:nvPr>
            <p:ph idx="1"/>
          </p:nvPr>
        </p:nvPicPr>
        <p:blipFill>
          <a:blip r:embed="rId3"/>
          <a:stretch>
            <a:fillRect/>
          </a:stretch>
        </p:blipFill>
        <p:spPr>
          <a:xfrm>
            <a:off x="1747837" y="2224881"/>
            <a:ext cx="8696325" cy="3552825"/>
          </a:xfrm>
          <a:prstGeom prst="rect">
            <a:avLst/>
          </a:prstGeom>
        </p:spPr>
      </p:pic>
    </p:spTree>
    <p:extLst>
      <p:ext uri="{BB962C8B-B14F-4D97-AF65-F5344CB8AC3E}">
        <p14:creationId xmlns:p14="http://schemas.microsoft.com/office/powerpoint/2010/main" val="2308519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413BB-331D-4C7D-B61D-5A2CA18E934B}"/>
              </a:ext>
            </a:extLst>
          </p:cNvPr>
          <p:cNvSpPr>
            <a:spLocks noGrp="1"/>
          </p:cNvSpPr>
          <p:nvPr>
            <p:ph type="title"/>
          </p:nvPr>
        </p:nvSpPr>
        <p:spPr/>
        <p:txBody>
          <a:bodyPr/>
          <a:lstStyle/>
          <a:p>
            <a:r>
              <a:rPr lang="en-US" dirty="0"/>
              <a:t>Self-Attention</a:t>
            </a:r>
          </a:p>
        </p:txBody>
      </p:sp>
      <p:sp>
        <p:nvSpPr>
          <p:cNvPr id="3" name="Content Placeholder 2">
            <a:extLst>
              <a:ext uri="{FF2B5EF4-FFF2-40B4-BE49-F238E27FC236}">
                <a16:creationId xmlns:a16="http://schemas.microsoft.com/office/drawing/2014/main" id="{2162697E-2925-4B25-BA4C-7F2372C8E700}"/>
              </a:ext>
            </a:extLst>
          </p:cNvPr>
          <p:cNvSpPr>
            <a:spLocks noGrp="1"/>
          </p:cNvSpPr>
          <p:nvPr>
            <p:ph idx="1"/>
          </p:nvPr>
        </p:nvSpPr>
        <p:spPr/>
        <p:txBody>
          <a:bodyPr/>
          <a:lstStyle/>
          <a:p>
            <a:r>
              <a:rPr lang="en-US" dirty="0"/>
              <a:t>Prepare inputs</a:t>
            </a:r>
          </a:p>
          <a:p>
            <a:r>
              <a:rPr lang="en-US" dirty="0"/>
              <a:t>Initialize weights</a:t>
            </a:r>
          </a:p>
          <a:p>
            <a:r>
              <a:rPr lang="en-US" dirty="0"/>
              <a:t>Derive </a:t>
            </a:r>
            <a:r>
              <a:rPr lang="en-US" b="1" dirty="0"/>
              <a:t>key</a:t>
            </a:r>
            <a:r>
              <a:rPr lang="en-US" dirty="0"/>
              <a:t>, </a:t>
            </a:r>
            <a:r>
              <a:rPr lang="en-US" b="1" dirty="0"/>
              <a:t>query</a:t>
            </a:r>
            <a:r>
              <a:rPr lang="en-US" dirty="0"/>
              <a:t>, and </a:t>
            </a:r>
            <a:r>
              <a:rPr lang="en-US" b="1" dirty="0"/>
              <a:t>value</a:t>
            </a:r>
            <a:endParaRPr lang="en-US" dirty="0"/>
          </a:p>
          <a:p>
            <a:r>
              <a:rPr lang="en-US" dirty="0"/>
              <a:t>Calculate attention scores for Input 1</a:t>
            </a:r>
          </a:p>
          <a:p>
            <a:r>
              <a:rPr lang="en-US" dirty="0"/>
              <a:t>Calculate </a:t>
            </a:r>
            <a:r>
              <a:rPr lang="en-US" dirty="0" err="1"/>
              <a:t>softmax</a:t>
            </a:r>
            <a:endParaRPr lang="en-US" dirty="0"/>
          </a:p>
          <a:p>
            <a:r>
              <a:rPr lang="en-US" dirty="0"/>
              <a:t>Multiply scores with </a:t>
            </a:r>
            <a:r>
              <a:rPr lang="en-US" b="1" dirty="0"/>
              <a:t>values</a:t>
            </a:r>
            <a:endParaRPr lang="en-US" dirty="0"/>
          </a:p>
          <a:p>
            <a:r>
              <a:rPr lang="en-US" dirty="0"/>
              <a:t>Sum </a:t>
            </a:r>
            <a:r>
              <a:rPr lang="en-US" b="1" dirty="0"/>
              <a:t>weighted</a:t>
            </a:r>
            <a:r>
              <a:rPr lang="en-US" dirty="0"/>
              <a:t> </a:t>
            </a:r>
            <a:r>
              <a:rPr lang="en-US" b="1" dirty="0"/>
              <a:t>values</a:t>
            </a:r>
            <a:r>
              <a:rPr lang="en-US" dirty="0"/>
              <a:t> to get Output 1</a:t>
            </a:r>
          </a:p>
          <a:p>
            <a:r>
              <a:rPr lang="en-US" dirty="0"/>
              <a:t>Repeat steps 4–7 for Input 2 &amp; Input 3</a:t>
            </a:r>
          </a:p>
          <a:p>
            <a:endParaRPr lang="en-US" dirty="0"/>
          </a:p>
        </p:txBody>
      </p:sp>
    </p:spTree>
    <p:extLst>
      <p:ext uri="{BB962C8B-B14F-4D97-AF65-F5344CB8AC3E}">
        <p14:creationId xmlns:p14="http://schemas.microsoft.com/office/powerpoint/2010/main" val="285114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D0EB2-523E-4A76-8982-A2889F4C487A}"/>
              </a:ext>
            </a:extLst>
          </p:cNvPr>
          <p:cNvSpPr>
            <a:spLocks noGrp="1"/>
          </p:cNvSpPr>
          <p:nvPr>
            <p:ph type="title"/>
          </p:nvPr>
        </p:nvSpPr>
        <p:spPr/>
        <p:txBody>
          <a:bodyPr/>
          <a:lstStyle/>
          <a:p>
            <a:r>
              <a:rPr lang="en-US" dirty="0"/>
              <a:t>Self-Attention Illustration</a:t>
            </a:r>
          </a:p>
        </p:txBody>
      </p:sp>
      <p:pic>
        <p:nvPicPr>
          <p:cNvPr id="5" name="Content Placeholder 4">
            <a:extLst>
              <a:ext uri="{FF2B5EF4-FFF2-40B4-BE49-F238E27FC236}">
                <a16:creationId xmlns:a16="http://schemas.microsoft.com/office/drawing/2014/main" id="{F13F6784-0EB1-4AEB-9986-EE3C1C07EC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78291" y="1439126"/>
            <a:ext cx="7235417" cy="4351338"/>
          </a:xfrm>
        </p:spPr>
      </p:pic>
    </p:spTree>
    <p:extLst>
      <p:ext uri="{BB962C8B-B14F-4D97-AF65-F5344CB8AC3E}">
        <p14:creationId xmlns:p14="http://schemas.microsoft.com/office/powerpoint/2010/main" val="30059593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447F8-CF19-45B7-941D-1E6680D0E322}"/>
              </a:ext>
            </a:extLst>
          </p:cNvPr>
          <p:cNvSpPr>
            <a:spLocks noGrp="1"/>
          </p:cNvSpPr>
          <p:nvPr>
            <p:ph type="title"/>
          </p:nvPr>
        </p:nvSpPr>
        <p:spPr/>
        <p:txBody>
          <a:bodyPr/>
          <a:lstStyle/>
          <a:p>
            <a:r>
              <a:rPr lang="en-US" dirty="0"/>
              <a:t>Transformer Architecture</a:t>
            </a:r>
          </a:p>
        </p:txBody>
      </p:sp>
      <p:sp>
        <p:nvSpPr>
          <p:cNvPr id="5" name="Content Placeholder 4">
            <a:extLst>
              <a:ext uri="{FF2B5EF4-FFF2-40B4-BE49-F238E27FC236}">
                <a16:creationId xmlns:a16="http://schemas.microsoft.com/office/drawing/2014/main" id="{F86AEFD7-0F29-49C5-86A9-5802BC023677}"/>
              </a:ext>
            </a:extLst>
          </p:cNvPr>
          <p:cNvSpPr>
            <a:spLocks noGrp="1"/>
          </p:cNvSpPr>
          <p:nvPr>
            <p:ph idx="1"/>
          </p:nvPr>
        </p:nvSpPr>
        <p:spPr>
          <a:xfrm>
            <a:off x="838200" y="1825625"/>
            <a:ext cx="5257800" cy="4351338"/>
          </a:xfrm>
        </p:spPr>
        <p:txBody>
          <a:bodyPr/>
          <a:lstStyle/>
          <a:p>
            <a:r>
              <a:rPr lang="en-US" dirty="0"/>
              <a:t>GPT-1 uses the decoder part of the transformer.</a:t>
            </a:r>
          </a:p>
        </p:txBody>
      </p:sp>
      <p:pic>
        <p:nvPicPr>
          <p:cNvPr id="6" name="Content Placeholder 3">
            <a:extLst>
              <a:ext uri="{FF2B5EF4-FFF2-40B4-BE49-F238E27FC236}">
                <a16:creationId xmlns:a16="http://schemas.microsoft.com/office/drawing/2014/main" id="{AF127D29-533A-49EC-9DAF-7E284562F1B3}"/>
              </a:ext>
            </a:extLst>
          </p:cNvPr>
          <p:cNvPicPr>
            <a:picLocks noChangeAspect="1"/>
          </p:cNvPicPr>
          <p:nvPr/>
        </p:nvPicPr>
        <p:blipFill>
          <a:blip r:embed="rId3"/>
          <a:stretch>
            <a:fillRect/>
          </a:stretch>
        </p:blipFill>
        <p:spPr>
          <a:xfrm>
            <a:off x="6096000" y="1605846"/>
            <a:ext cx="5655863" cy="4351338"/>
          </a:xfrm>
          <a:prstGeom prst="rect">
            <a:avLst/>
          </a:prstGeom>
        </p:spPr>
      </p:pic>
    </p:spTree>
    <p:extLst>
      <p:ext uri="{BB962C8B-B14F-4D97-AF65-F5344CB8AC3E}">
        <p14:creationId xmlns:p14="http://schemas.microsoft.com/office/powerpoint/2010/main" val="495692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56018-2CEA-4ED6-91FF-7437B3AA94CA}"/>
              </a:ext>
            </a:extLst>
          </p:cNvPr>
          <p:cNvSpPr>
            <a:spLocks noGrp="1"/>
          </p:cNvSpPr>
          <p:nvPr>
            <p:ph type="title"/>
          </p:nvPr>
        </p:nvSpPr>
        <p:spPr/>
        <p:txBody>
          <a:bodyPr/>
          <a:lstStyle/>
          <a:p>
            <a:r>
              <a:rPr lang="en-US" dirty="0"/>
              <a:t>GPT Framework</a:t>
            </a:r>
          </a:p>
        </p:txBody>
      </p:sp>
      <p:sp>
        <p:nvSpPr>
          <p:cNvPr id="9" name="Content Placeholder 8">
            <a:extLst>
              <a:ext uri="{FF2B5EF4-FFF2-40B4-BE49-F238E27FC236}">
                <a16:creationId xmlns:a16="http://schemas.microsoft.com/office/drawing/2014/main" id="{7ECE78BC-293D-4818-BFA4-53BCAD331C50}"/>
              </a:ext>
            </a:extLst>
          </p:cNvPr>
          <p:cNvSpPr>
            <a:spLocks noGrp="1"/>
          </p:cNvSpPr>
          <p:nvPr>
            <p:ph idx="1"/>
          </p:nvPr>
        </p:nvSpPr>
        <p:spPr>
          <a:xfrm>
            <a:off x="838200" y="1825625"/>
            <a:ext cx="5257800" cy="4351338"/>
          </a:xfrm>
        </p:spPr>
        <p:txBody>
          <a:bodyPr>
            <a:normAutofit lnSpcReduction="10000"/>
          </a:bodyPr>
          <a:lstStyle/>
          <a:p>
            <a:r>
              <a:rPr lang="en-US" dirty="0"/>
              <a:t>The training procedure consists of </a:t>
            </a:r>
            <a:r>
              <a:rPr lang="en-US" b="1" dirty="0"/>
              <a:t>two stages: </a:t>
            </a:r>
          </a:p>
          <a:p>
            <a:r>
              <a:rPr lang="en-US" dirty="0"/>
              <a:t>The </a:t>
            </a:r>
            <a:r>
              <a:rPr lang="en-US" b="1" dirty="0"/>
              <a:t>first </a:t>
            </a:r>
            <a:r>
              <a:rPr lang="en-US" dirty="0"/>
              <a:t>stage is</a:t>
            </a:r>
            <a:r>
              <a:rPr lang="en-US" b="1" dirty="0"/>
              <a:t> learning a high-capacity language model (Unsupervised Pre-Training)</a:t>
            </a:r>
            <a:r>
              <a:rPr lang="en-US" dirty="0"/>
              <a:t> on a large corpus of text.</a:t>
            </a:r>
          </a:p>
          <a:p>
            <a:r>
              <a:rPr lang="en-US" dirty="0"/>
              <a:t>This is </a:t>
            </a:r>
            <a:r>
              <a:rPr lang="en-US" b="1" dirty="0"/>
              <a:t>followed by </a:t>
            </a:r>
            <a:r>
              <a:rPr lang="en-US" dirty="0"/>
              <a:t>a</a:t>
            </a:r>
            <a:r>
              <a:rPr lang="en-US" b="1" dirty="0"/>
              <a:t> (Supervised) fine-tuning</a:t>
            </a:r>
            <a:r>
              <a:rPr lang="en-US" dirty="0"/>
              <a:t> stage, where the model is adapted to a discriminative task with labeled data.</a:t>
            </a:r>
          </a:p>
        </p:txBody>
      </p:sp>
      <p:pic>
        <p:nvPicPr>
          <p:cNvPr id="10" name="Picture 9">
            <a:extLst>
              <a:ext uri="{FF2B5EF4-FFF2-40B4-BE49-F238E27FC236}">
                <a16:creationId xmlns:a16="http://schemas.microsoft.com/office/drawing/2014/main" id="{2840920F-84C3-4FA1-95F8-A4F4BCA363A5}"/>
              </a:ext>
            </a:extLst>
          </p:cNvPr>
          <p:cNvPicPr>
            <a:picLocks noChangeAspect="1"/>
          </p:cNvPicPr>
          <p:nvPr/>
        </p:nvPicPr>
        <p:blipFill>
          <a:blip r:embed="rId3"/>
          <a:stretch>
            <a:fillRect/>
          </a:stretch>
        </p:blipFill>
        <p:spPr>
          <a:xfrm>
            <a:off x="7626579" y="1349800"/>
            <a:ext cx="2990850" cy="4686300"/>
          </a:xfrm>
          <a:prstGeom prst="rect">
            <a:avLst/>
          </a:prstGeom>
        </p:spPr>
      </p:pic>
    </p:spTree>
    <p:extLst>
      <p:ext uri="{BB962C8B-B14F-4D97-AF65-F5344CB8AC3E}">
        <p14:creationId xmlns:p14="http://schemas.microsoft.com/office/powerpoint/2010/main" val="28070722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TotalTime>
  <Words>2577</Words>
  <Application>Microsoft Office PowerPoint</Application>
  <PresentationFormat>Widescreen</PresentationFormat>
  <Paragraphs>191</Paragraphs>
  <Slides>30</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Improving Language Understanding by Generative Pre-Training</vt:lpstr>
      <vt:lpstr>Motivation</vt:lpstr>
      <vt:lpstr>Generative Pre-Training (GPT)</vt:lpstr>
      <vt:lpstr>Transformer Architecture</vt:lpstr>
      <vt:lpstr>Transformer Encoder and Decoder </vt:lpstr>
      <vt:lpstr>Self-Attention</vt:lpstr>
      <vt:lpstr>Self-Attention Illustration</vt:lpstr>
      <vt:lpstr>Transformer Architecture</vt:lpstr>
      <vt:lpstr>GPT Framework</vt:lpstr>
      <vt:lpstr>Embedding Algorithm (Skip-gram)</vt:lpstr>
      <vt:lpstr>Embedding Algorithm (CBOW)</vt:lpstr>
      <vt:lpstr>Positional Embedding</vt:lpstr>
      <vt:lpstr>Layer Normalization</vt:lpstr>
      <vt:lpstr>Language Model</vt:lpstr>
      <vt:lpstr>Decoder Only Architecture and Masked Self-Attention</vt:lpstr>
      <vt:lpstr>Unsupervised Pre-Training</vt:lpstr>
      <vt:lpstr>Supervised Fine-Tuning</vt:lpstr>
      <vt:lpstr>Task-Specific Input Transformations</vt:lpstr>
      <vt:lpstr>Task-Specific Input Transformations</vt:lpstr>
      <vt:lpstr>Experiments (Unsupervised Pre-Training)</vt:lpstr>
      <vt:lpstr>Model Specifications</vt:lpstr>
      <vt:lpstr>Fine-tuning Details</vt:lpstr>
      <vt:lpstr>Supervised Fine-Tuning</vt:lpstr>
      <vt:lpstr>Supervised Fine-Tuning</vt:lpstr>
      <vt:lpstr>Supervised Fine-Tuning</vt:lpstr>
      <vt:lpstr>PowerPoint Presentation</vt:lpstr>
      <vt:lpstr>Number of Layers Transferred - Analysis</vt:lpstr>
      <vt:lpstr>Zero-Shot Performance on Different Tasks</vt:lpstr>
      <vt:lpstr>Zero-Shot Performance on Different Tasks</vt:lpstr>
      <vt:lpstr>Ablation Studies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Improving Language Understanding by Generative Pre-Training</dc:title>
  <dc:creator>MERT BAYRAKTAR</dc:creator>
  <cp:lastModifiedBy>MERT BAYRAKTAR</cp:lastModifiedBy>
  <cp:revision>29</cp:revision>
  <dcterms:created xsi:type="dcterms:W3CDTF">2022-12-09T22:38:24Z</dcterms:created>
  <dcterms:modified xsi:type="dcterms:W3CDTF">2022-12-15T06:18:16Z</dcterms:modified>
</cp:coreProperties>
</file>